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309" r:id="rId5"/>
    <p:sldId id="306" r:id="rId6"/>
    <p:sldId id="345" r:id="rId7"/>
    <p:sldId id="312" r:id="rId8"/>
    <p:sldId id="311" r:id="rId9"/>
    <p:sldId id="347" r:id="rId10"/>
    <p:sldId id="297" r:id="rId11"/>
    <p:sldId id="318" r:id="rId12"/>
    <p:sldId id="329" r:id="rId13"/>
    <p:sldId id="323" r:id="rId14"/>
    <p:sldId id="330" r:id="rId15"/>
    <p:sldId id="324" r:id="rId16"/>
    <p:sldId id="340" r:id="rId17"/>
    <p:sldId id="341" r:id="rId18"/>
    <p:sldId id="331" r:id="rId19"/>
    <p:sldId id="325" r:id="rId20"/>
    <p:sldId id="333" r:id="rId21"/>
    <p:sldId id="332" r:id="rId22"/>
    <p:sldId id="319" r:id="rId23"/>
    <p:sldId id="334" r:id="rId24"/>
    <p:sldId id="337" r:id="rId25"/>
    <p:sldId id="343" r:id="rId26"/>
    <p:sldId id="335" r:id="rId27"/>
    <p:sldId id="338" r:id="rId28"/>
    <p:sldId id="336" r:id="rId29"/>
    <p:sldId id="339" r:id="rId30"/>
    <p:sldId id="296" r:id="rId31"/>
    <p:sldId id="346" r:id="rId32"/>
    <p:sldId id="268" r:id="rId33"/>
    <p:sldId id="304" r:id="rId34"/>
    <p:sldId id="305"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 id="6" name="飯島柊香" initials="飯島柊香" lastIdx="1" clrIdx="5">
    <p:extLst>
      <p:ext uri="{19B8F6BF-5375-455C-9EA6-DF929625EA0E}">
        <p15:presenceInfo xmlns:p15="http://schemas.microsoft.com/office/powerpoint/2012/main" userId="飯島柊香"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F7EDE9"/>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67" d="100"/>
          <a:sy n="67" d="100"/>
        </p:scale>
        <p:origin x="644" y="3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5" d="100"/>
          <a:sy n="85"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2">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90000"/>
            <a:lumOff val="1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90000"/>
            <a:lumOff val="1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90000"/>
            <a:lumOff val="1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2">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2">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46892" y="46892"/>
        <a:ext cx="7364292" cy="866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A28675-3944-43DE-B1B1-EA2A48ADD8B5}" type="datetime1">
              <a:rPr lang="ja-JP" altLang="en-US" smtClean="0">
                <a:latin typeface="Meiryo UI" panose="020B0604030504040204" pitchFamily="50" charset="-128"/>
                <a:ea typeface="Meiryo UI" panose="020B0604030504040204" pitchFamily="50" charset="-128"/>
              </a:rPr>
              <a:t>2023/6/28</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BC15F27C-B7B6-41AE-A050-BD58099F2A4B}" type="datetime1">
              <a:rPr lang="ja-JP" altLang="en-US" noProof="0" smtClean="0"/>
              <a:t>2023/6/28</a:t>
            </a:fld>
            <a:endParaRPr lang="ja-JP" altLang="en-US" noProof="0">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6B913A0-8194-43AB-8CE1-D8825DE3150C}"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7275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219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037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680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622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34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850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004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7282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278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634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362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6364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5381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7688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062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074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4368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8274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5881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417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401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7452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30</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257302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34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86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8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3369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7915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12132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76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図プレースホルダー 8" descr="背景がピンク色のヤシの葉の写真&#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長方形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サブタイトル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11" name="図プレースホルダー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リスクと利益">
    <p:spTree>
      <p:nvGrpSpPr>
        <p:cNvPr id="1" name=""/>
        <p:cNvGrpSpPr/>
        <p:nvPr/>
      </p:nvGrpSpPr>
      <p:grpSpPr>
        <a:xfrm>
          <a:off x="0" y="0"/>
          <a:ext cx="0" cy="0"/>
          <a:chOff x="0" y="0"/>
          <a:chExt cx="0" cy="0"/>
        </a:xfrm>
      </p:grpSpPr>
      <p:pic>
        <p:nvPicPr>
          <p:cNvPr id="13" name="図プレースホルダー 44" descr="ヤシの葉の写真&#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キー">
    <p:spTree>
      <p:nvGrpSpPr>
        <p:cNvPr id="1" name=""/>
        <p:cNvGrpSpPr/>
        <p:nvPr/>
      </p:nvGrpSpPr>
      <p:grpSpPr>
        <a:xfrm>
          <a:off x="0" y="0"/>
          <a:ext cx="0" cy="0"/>
          <a:chOff x="0" y="0"/>
          <a:chExt cx="0" cy="0"/>
        </a:xfrm>
      </p:grpSpPr>
      <p:pic>
        <p:nvPicPr>
          <p:cNvPr id="13" name="図プレースホルダー 8" descr="2 枚のヤシの葉に挟まれたノート PC のキーボードの写真&#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主要な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ja-JP" altLang="en-US" noProof="0"/>
              <a:t>マスター タイトルの書式設定</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8" name="コンテンツ プレースホルダー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0" name="コンテンツ プレースホルダー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pic>
        <p:nvPicPr>
          <p:cNvPr id="8" name="図プレースホルダー 13" descr="葉のクローズアップ写真&#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9" name="図プレースホルダー 8" descr="ヤシの木の葉の写真&#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長方形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図プレースホルダー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pic>
        <p:nvPicPr>
          <p:cNvPr id="21" name="図プレースホルダー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8" name="図プレースホルダー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3" name="テキスト プレースホルダー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4" name="テキスト プレースホルダー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9" name="図プレースホルダー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5" name="テキスト プレースホルダー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6" name="テキスト プレースホルダー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0" name="図プレースホルダー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7" name="テキスト プレースホルダー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8" name="テキスト プレースホルダー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1" name="図プレースホルダー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9" name="テキスト プレースホルダー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20" name="テキスト プレースホルダー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組織図">
    <p:spTree>
      <p:nvGrpSpPr>
        <p:cNvPr id="1" name=""/>
        <p:cNvGrpSpPr/>
        <p:nvPr/>
      </p:nvGrpSpPr>
      <p:grpSpPr>
        <a:xfrm>
          <a:off x="0" y="0"/>
          <a:ext cx="0" cy="0"/>
          <a:chOff x="0" y="0"/>
          <a:chExt cx="0" cy="0"/>
        </a:xfrm>
      </p:grpSpPr>
      <p:pic>
        <p:nvPicPr>
          <p:cNvPr id="8" name="図プレースホルダー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21" name="SmartArt プレースホルダー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n-US" altLang="ja-JP" noProof="0"/>
              <a:t>SmartArt </a:t>
            </a:r>
            <a:r>
              <a:rPr lang="ja-JP" altLang="en-US" noProof="0"/>
              <a:t>グラフィックを追加</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機会">
    <p:spTree>
      <p:nvGrpSpPr>
        <p:cNvPr id="1" name=""/>
        <p:cNvGrpSpPr/>
        <p:nvPr/>
      </p:nvGrpSpPr>
      <p:grpSpPr>
        <a:xfrm>
          <a:off x="0" y="0"/>
          <a:ext cx="0" cy="0"/>
          <a:chOff x="0" y="0"/>
          <a:chExt cx="0" cy="0"/>
        </a:xfrm>
      </p:grpSpPr>
      <p:pic>
        <p:nvPicPr>
          <p:cNvPr id="18" name="図プレースホルダー 17" descr="植物のクローズアップ写真&#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長方形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0" name="コンテンツ プレースホルダー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3" name="コンテンツ プレースホルダー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2" name="コンテンツ プレースホルダー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5" name="コンテンツ プレースホルダー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4" name="コンテンツ プレースホルダー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7" name="コンテンツ プレースホルダー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6" name="コンテンツ プレースホルダー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市場の概要">
    <p:spTree>
      <p:nvGrpSpPr>
        <p:cNvPr id="1" name=""/>
        <p:cNvGrpSpPr/>
        <p:nvPr/>
      </p:nvGrpSpPr>
      <p:grpSpPr>
        <a:xfrm>
          <a:off x="0" y="0"/>
          <a:ext cx="0" cy="0"/>
          <a:chOff x="0" y="0"/>
          <a:chExt cx="0" cy="0"/>
        </a:xfrm>
      </p:grpSpPr>
      <p:pic>
        <p:nvPicPr>
          <p:cNvPr id="10" name="図プレースホルダー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長方形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 ヘッダー">
    <p:bg>
      <p:bgPr>
        <a:solidFill>
          <a:schemeClr val="accent1"/>
        </a:solidFill>
        <a:effectLst/>
      </p:bgPr>
    </p:bg>
    <p:spTree>
      <p:nvGrpSpPr>
        <p:cNvPr id="1" name=""/>
        <p:cNvGrpSpPr/>
        <p:nvPr/>
      </p:nvGrpSpPr>
      <p:grpSpPr>
        <a:xfrm>
          <a:off x="0" y="0"/>
          <a:ext cx="0" cy="0"/>
          <a:chOff x="0" y="0"/>
          <a:chExt cx="0" cy="0"/>
        </a:xfrm>
      </p:grpSpPr>
      <p:sp>
        <p:nvSpPr>
          <p:cNvPr id="12" name="図プレースホルダー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3" name="長方形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図プレースホルダー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4" name="日付プレースホルダー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ビジネスの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8" name="長方形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ja-JP" altLang="en-US" sz="360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ja-JP" altLang="en-US" noProof="0"/>
              <a:t>マスター タイトルの書式設定</a:t>
            </a:r>
            <a:endParaRPr lang="ja-JP" altLang="en-ZA" noProof="0"/>
          </a:p>
        </p:txBody>
      </p:sp>
      <p:sp>
        <p:nvSpPr>
          <p:cNvPr id="64" name="テキスト プレースホルダー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ja-JP" altLang="en-US" noProof="0"/>
              <a:t>アイテムのタイトル</a:t>
            </a:r>
            <a:endParaRPr lang="ja-JP" altLang="en-ZA" noProof="0"/>
          </a:p>
        </p:txBody>
      </p:sp>
      <p:sp>
        <p:nvSpPr>
          <p:cNvPr id="38" name="テキスト プレースホルダー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39" name="テキスト プレースホルダー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0" name="テキスト プレースホルダー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1" name="テキスト プレースホルダー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2" name="テキスト プレースホルダー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4" name="テキスト プレースホルダー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5" name="テキスト プレースホルダー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6" name="テキスト プレースホルダー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8" name="テキスト プレースホルダー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9" name="テキスト プレースホルダー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7" name="テキスト プレースホルダー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0" name="テキスト プレースホルダー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1" name="テキスト プレースホルダー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3" name="テキスト プレースホルダー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52" name="テキスト プレースホルダー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3" name="テキスト プレースホルダー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4" name="テキスト プレースホルダー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5" name="テキスト プレースホルダー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6" name="テキスト プレースホルダー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7" name="テキスト プレースホルダー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8" name="テキスト プレースホルダー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0" name="テキスト プレースホルダー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1" name="テキスト プレースホルダー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9" name="テキスト プレースホルダー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2" name="テキスト プレースホルダー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3" name="テキスト プレースホルダー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33" name="日付プレースホルダー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n-US" altLang="ja-JP" noProof="0"/>
              <a:t>20XX</a:t>
            </a:r>
            <a:endParaRPr lang="ja-JP" altLang="en-US" noProof="0"/>
          </a:p>
        </p:txBody>
      </p:sp>
      <p:sp>
        <p:nvSpPr>
          <p:cNvPr id="34" name="フッター プレースホルダー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n-US" altLang="ja-JP" noProof="0"/>
              <a:t>Contoso </a:t>
            </a:r>
            <a:r>
              <a:rPr lang="ja-JP" altLang="en-US" noProof="0"/>
              <a:t>のビジネス プラン</a:t>
            </a:r>
          </a:p>
        </p:txBody>
      </p:sp>
      <p:sp>
        <p:nvSpPr>
          <p:cNvPr id="35" name="スライド番号プレースホルダー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kumimoji="1" sz="32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7.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Layout" Target="../diagrams/layout3.xml"/><Relationship Id="rId11" Type="http://schemas.openxmlformats.org/officeDocument/2006/relationships/image" Target="../media/image40.svg"/><Relationship Id="rId5" Type="http://schemas.openxmlformats.org/officeDocument/2006/relationships/diagramData" Target="../diagrams/data3.xml"/><Relationship Id="rId10" Type="http://schemas.openxmlformats.org/officeDocument/2006/relationships/image" Target="../media/image39.png"/><Relationship Id="rId4" Type="http://schemas.openxmlformats.org/officeDocument/2006/relationships/image" Target="../media/image38.sv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7.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8.svg"/><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7.png"/><Relationship Id="rId7" Type="http://schemas.openxmlformats.org/officeDocument/2006/relationships/diagramQuickStyle" Target="../diagrams/quickStyle5.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Layout" Target="../diagrams/layout5.xml"/><Relationship Id="rId11" Type="http://schemas.openxmlformats.org/officeDocument/2006/relationships/image" Target="../media/image42.png"/><Relationship Id="rId5" Type="http://schemas.openxmlformats.org/officeDocument/2006/relationships/diagramData" Target="../diagrams/data5.xml"/><Relationship Id="rId10" Type="http://schemas.openxmlformats.org/officeDocument/2006/relationships/image" Target="../media/image41.png"/><Relationship Id="rId4" Type="http://schemas.openxmlformats.org/officeDocument/2006/relationships/image" Target="../media/image38.sv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7.png"/><Relationship Id="rId7" Type="http://schemas.openxmlformats.org/officeDocument/2006/relationships/diagramQuickStyle" Target="../diagrams/quickStyle6.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Layout" Target="../diagrams/layout6.xml"/><Relationship Id="rId11" Type="http://schemas.openxmlformats.org/officeDocument/2006/relationships/image" Target="../media/image44.png"/><Relationship Id="rId5" Type="http://schemas.openxmlformats.org/officeDocument/2006/relationships/diagramData" Target="../diagrams/data6.xml"/><Relationship Id="rId10" Type="http://schemas.openxmlformats.org/officeDocument/2006/relationships/image" Target="../media/image43.png"/><Relationship Id="rId4" Type="http://schemas.openxmlformats.org/officeDocument/2006/relationships/image" Target="../media/image38.svg"/><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7.png"/><Relationship Id="rId7" Type="http://schemas.openxmlformats.org/officeDocument/2006/relationships/diagramQuickStyle" Target="../diagrams/quickStyle7.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45.png"/><Relationship Id="rId4" Type="http://schemas.openxmlformats.org/officeDocument/2006/relationships/image" Target="../media/image38.svg"/><Relationship Id="rId9" Type="http://schemas.microsoft.com/office/2007/relationships/diagramDrawing" Target="../diagrams/drawing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7.png"/><Relationship Id="rId7" Type="http://schemas.openxmlformats.org/officeDocument/2006/relationships/diagramQuickStyle" Target="../diagrams/quickStyle8.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8.svg"/><Relationship Id="rId9" Type="http://schemas.microsoft.com/office/2007/relationships/diagramDrawing" Target="../diagrams/drawing8.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37.png"/><Relationship Id="rId7" Type="http://schemas.openxmlformats.org/officeDocument/2006/relationships/diagramQuickStyle" Target="../diagrams/quickStyle9.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46.png"/><Relationship Id="rId4" Type="http://schemas.openxmlformats.org/officeDocument/2006/relationships/image" Target="../media/image38.svg"/><Relationship Id="rId9" Type="http://schemas.microsoft.com/office/2007/relationships/diagramDrawing" Target="../diagrams/drawing9.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7.png"/><Relationship Id="rId7" Type="http://schemas.openxmlformats.org/officeDocument/2006/relationships/diagramQuickStyle" Target="../diagrams/quickStyle10.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38.svg"/><Relationship Id="rId9" Type="http://schemas.microsoft.com/office/2007/relationships/diagramDrawing" Target="../diagrams/drawing10.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7.png"/><Relationship Id="rId7" Type="http://schemas.openxmlformats.org/officeDocument/2006/relationships/diagramQuickStyle" Target="../diagrams/quickStyle11.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47.png"/><Relationship Id="rId4" Type="http://schemas.openxmlformats.org/officeDocument/2006/relationships/image" Target="../media/image38.svg"/><Relationship Id="rId9" Type="http://schemas.microsoft.com/office/2007/relationships/diagramDrawing" Target="../diagrams/drawing11.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48.png"/><Relationship Id="rId7" Type="http://schemas.openxmlformats.org/officeDocument/2006/relationships/diagramQuickStyle" Target="../diagrams/quickStyle12.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49.svg"/><Relationship Id="rId9"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48.png"/><Relationship Id="rId7" Type="http://schemas.openxmlformats.org/officeDocument/2006/relationships/diagramQuickStyle" Target="../diagrams/quickStyle13.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49.svg"/><Relationship Id="rId9" Type="http://schemas.microsoft.com/office/2007/relationships/diagramDrawing" Target="../diagrams/drawing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10.png"/><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48.png"/><Relationship Id="rId7" Type="http://schemas.openxmlformats.org/officeDocument/2006/relationships/diagramQuickStyle" Target="../diagrams/quickStyle14.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49.svg"/><Relationship Id="rId9" Type="http://schemas.microsoft.com/office/2007/relationships/diagramDrawing" Target="../diagrams/drawing1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48.png"/><Relationship Id="rId7" Type="http://schemas.openxmlformats.org/officeDocument/2006/relationships/diagramQuickStyle" Target="../diagrams/quickStyle15.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49.svg"/><Relationship Id="rId9" Type="http://schemas.microsoft.com/office/2007/relationships/diagramDrawing" Target="../diagrams/drawing1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4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7.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8.sv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7.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8.sv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6730584" y="1873377"/>
            <a:ext cx="3937416" cy="1765173"/>
          </a:xfrm>
        </p:spPr>
        <p:txBody>
          <a:bodyPr rtlCol="0">
            <a:normAutofit/>
          </a:bodyPr>
          <a:lstStyle/>
          <a:p>
            <a:pPr algn="ctr" rtl="0">
              <a:lnSpc>
                <a:spcPct val="150000"/>
              </a:lnSpc>
            </a:pPr>
            <a:r>
              <a:rPr lang="ja-JP" altLang="en-US" sz="3200" dirty="0"/>
              <a:t>家計簿アプリ</a:t>
            </a:r>
            <a:br>
              <a:rPr lang="en-US" altLang="ja-JP" dirty="0"/>
            </a:br>
            <a:r>
              <a:rPr lang="en-US" altLang="ja-JP" dirty="0"/>
              <a:t>『</a:t>
            </a:r>
            <a:r>
              <a:rPr lang="ja-JP" altLang="en-US" dirty="0"/>
              <a:t>かけいぼっち</a:t>
            </a:r>
            <a:r>
              <a:rPr lang="en-US" altLang="ja-JP" dirty="0"/>
              <a:t>』</a:t>
            </a:r>
            <a:endParaRPr lang="ja-JP" altLang="en-US" dirty="0"/>
          </a:p>
        </p:txBody>
      </p:sp>
      <p:sp>
        <p:nvSpPr>
          <p:cNvPr id="23" name="サブタイトル 22">
            <a:extLst>
              <a:ext uri="{FF2B5EF4-FFF2-40B4-BE49-F238E27FC236}">
                <a16:creationId xmlns:a16="http://schemas.microsoft.com/office/drawing/2014/main" id="{4829E901-B0F6-4B1C-8D1C-8B758458B743}"/>
              </a:ext>
            </a:extLst>
          </p:cNvPr>
          <p:cNvSpPr>
            <a:spLocks noGrp="1"/>
          </p:cNvSpPr>
          <p:nvPr>
            <p:ph type="subTitle" idx="1"/>
          </p:nvPr>
        </p:nvSpPr>
        <p:spPr>
          <a:xfrm>
            <a:off x="6730584" y="4543424"/>
            <a:ext cx="3937416" cy="409349"/>
          </a:xfrm>
        </p:spPr>
        <p:txBody>
          <a:bodyPr rtlCol="0"/>
          <a:lstStyle/>
          <a:p>
            <a:pPr algn="r" rtl="0"/>
            <a:r>
              <a:rPr lang="ja-JP" altLang="en-US" dirty="0"/>
              <a:t>イフリート・</a:t>
            </a:r>
            <a:r>
              <a:rPr lang="en-US" altLang="ja-JP" dirty="0"/>
              <a:t>B</a:t>
            </a:r>
            <a:r>
              <a:rPr lang="ja-JP" altLang="en-US" dirty="0"/>
              <a:t>・ムラナカ</a:t>
            </a:r>
          </a:p>
        </p:txBody>
      </p:sp>
      <p:sp>
        <p:nvSpPr>
          <p:cNvPr id="6" name="正方形/長方形 5">
            <a:extLst>
              <a:ext uri="{FF2B5EF4-FFF2-40B4-BE49-F238E27FC236}">
                <a16:creationId xmlns:a16="http://schemas.microsoft.com/office/drawing/2014/main" id="{3E72B4C0-7DB5-4284-A130-AC285DA028FB}"/>
              </a:ext>
            </a:extLst>
          </p:cNvPr>
          <p:cNvSpPr/>
          <p:nvPr/>
        </p:nvSpPr>
        <p:spPr>
          <a:xfrm>
            <a:off x="1143000" y="1035000"/>
            <a:ext cx="5040000" cy="47880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 テキスト&#10;&#10;自動的に生成された説明">
            <a:extLst>
              <a:ext uri="{FF2B5EF4-FFF2-40B4-BE49-F238E27FC236}">
                <a16:creationId xmlns:a16="http://schemas.microsoft.com/office/drawing/2014/main" id="{79899700-E593-4C45-A643-4E6FFA6A1F37}"/>
              </a:ext>
            </a:extLst>
          </p:cNvPr>
          <p:cNvPicPr>
            <a:picLocks noChangeAspect="1"/>
          </p:cNvPicPr>
          <p:nvPr/>
        </p:nvPicPr>
        <p:blipFill rotWithShape="1">
          <a:blip r:embed="rId3"/>
          <a:srcRect l="17227" t="21852" r="15558" b="26619"/>
          <a:stretch/>
        </p:blipFill>
        <p:spPr>
          <a:xfrm>
            <a:off x="1142999" y="2330551"/>
            <a:ext cx="5040001" cy="2212873"/>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157492569"/>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658523EA-0BF7-4398-B787-DEB81E2D3543}"/>
              </a:ext>
            </a:extLst>
          </p:cNvPr>
          <p:cNvSpPr txBox="1"/>
          <p:nvPr/>
        </p:nvSpPr>
        <p:spPr>
          <a:xfrm>
            <a:off x="862012" y="1457325"/>
            <a:ext cx="10220325" cy="1477328"/>
          </a:xfrm>
          <a:prstGeom prst="rect">
            <a:avLst/>
          </a:prstGeom>
          <a:noFill/>
        </p:spPr>
        <p:txBody>
          <a:bodyPr wrap="square" rtlCol="0">
            <a:spAutoFit/>
          </a:bodyPr>
          <a:lstStyle/>
          <a:p>
            <a:r>
              <a:rPr kumimoji="1" lang="ja-JP" altLang="en-US" dirty="0"/>
              <a:t>ログイン</a:t>
            </a:r>
            <a:endParaRPr kumimoji="1" lang="en-US" altLang="ja-JP" dirty="0"/>
          </a:p>
          <a:p>
            <a:r>
              <a:rPr kumimoji="1" lang="ja-JP" altLang="en-US" dirty="0"/>
              <a:t>目標登録</a:t>
            </a:r>
            <a:endParaRPr kumimoji="1" lang="en-US" altLang="ja-JP" dirty="0"/>
          </a:p>
          <a:p>
            <a:r>
              <a:rPr kumimoji="1" lang="ja-JP" altLang="en-US" dirty="0"/>
              <a:t>卵誕生までの流れ</a:t>
            </a:r>
            <a:endParaRPr kumimoji="1" lang="en-US" altLang="ja-JP" dirty="0"/>
          </a:p>
          <a:p>
            <a:endParaRPr kumimoji="1" lang="en-US" altLang="ja-JP" dirty="0"/>
          </a:p>
          <a:p>
            <a:r>
              <a:rPr kumimoji="1" lang="ja-JP" altLang="en-US" dirty="0"/>
              <a:t>を動画流したい</a:t>
            </a:r>
            <a:endParaRPr kumimoji="1" lang="en-US" altLang="ja-JP" dirty="0"/>
          </a:p>
        </p:txBody>
      </p:sp>
      <p:sp>
        <p:nvSpPr>
          <p:cNvPr id="7" name="四角形: 角を丸くする 6">
            <a:extLst>
              <a:ext uri="{FF2B5EF4-FFF2-40B4-BE49-F238E27FC236}">
                <a16:creationId xmlns:a16="http://schemas.microsoft.com/office/drawing/2014/main" id="{9B4ACA0C-8604-4D52-8DF4-E145B90B038C}"/>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5" name="グラフィックス 4" descr="メディアを使用したプレゼンテーション 単色塗りつぶし">
            <a:extLst>
              <a:ext uri="{FF2B5EF4-FFF2-40B4-BE49-F238E27FC236}">
                <a16:creationId xmlns:a16="http://schemas.microsoft.com/office/drawing/2014/main" id="{A966F79B-110C-4C48-AE1A-B9D602684E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62401" y="2195989"/>
            <a:ext cx="3695700" cy="3695700"/>
          </a:xfrm>
          <a:prstGeom prst="rect">
            <a:avLst/>
          </a:prstGeom>
        </p:spPr>
      </p:pic>
    </p:spTree>
    <p:extLst>
      <p:ext uri="{BB962C8B-B14F-4D97-AF65-F5344CB8AC3E}">
        <p14:creationId xmlns:p14="http://schemas.microsoft.com/office/powerpoint/2010/main" val="142322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79C63C68-4EAA-439A-B8F6-3B8FAF04F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34722904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510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4002304514"/>
              </p:ext>
            </p:extLst>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641281" y="1638299"/>
            <a:ext cx="4645094" cy="738664"/>
          </a:xfrm>
          <a:prstGeom prst="rect">
            <a:avLst/>
          </a:prstGeom>
          <a:noFill/>
        </p:spPr>
        <p:txBody>
          <a:bodyPr wrap="square" rtlCol="0">
            <a:spAutoFit/>
          </a:bodyPr>
          <a:lstStyle/>
          <a:p>
            <a:r>
              <a:rPr kumimoji="1" lang="ja-JP" altLang="en-US" sz="2400" dirty="0"/>
              <a:t>日付毎に支出の入力ができる！</a:t>
            </a:r>
            <a:endParaRPr kumimoji="1" lang="en-US" altLang="ja-JP" sz="2400" dirty="0"/>
          </a:p>
          <a:p>
            <a:endParaRPr kumimoji="1" lang="en-US" altLang="ja-JP"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12" name="正方形/長方形 11">
            <a:extLst>
              <a:ext uri="{FF2B5EF4-FFF2-40B4-BE49-F238E27FC236}">
                <a16:creationId xmlns:a16="http://schemas.microsoft.com/office/drawing/2014/main" id="{7C92FF98-2532-4630-ADF7-6213D494367D}"/>
              </a:ext>
            </a:extLst>
          </p:cNvPr>
          <p:cNvSpPr/>
          <p:nvPr/>
        </p:nvSpPr>
        <p:spPr>
          <a:xfrm>
            <a:off x="5194334" y="4905301"/>
            <a:ext cx="5051357" cy="1609964"/>
          </a:xfrm>
          <a:prstGeom prst="rect">
            <a:avLst/>
          </a:prstGeom>
          <a:solidFill>
            <a:schemeClr val="accent5"/>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2">
                    <a:lumMod val="75000"/>
                  </a:schemeClr>
                </a:solidFill>
              </a:rPr>
              <a:t>押した日付の</a:t>
            </a:r>
            <a:endParaRPr kumimoji="1" lang="en-US" altLang="ja-JP" sz="2400" dirty="0">
              <a:solidFill>
                <a:schemeClr val="tx2">
                  <a:lumMod val="75000"/>
                </a:schemeClr>
              </a:solidFill>
            </a:endParaRPr>
          </a:p>
          <a:p>
            <a:pPr algn="ctr"/>
            <a:r>
              <a:rPr kumimoji="1" lang="ja-JP" altLang="en-US" sz="2400" dirty="0">
                <a:solidFill>
                  <a:schemeClr val="tx2">
                    <a:lumMod val="75000"/>
                  </a:schemeClr>
                </a:solidFill>
              </a:rPr>
              <a:t>支出入力画面に遷移する！</a:t>
            </a:r>
          </a:p>
        </p:txBody>
      </p:sp>
      <p:pic>
        <p:nvPicPr>
          <p:cNvPr id="13" name="図 12">
            <a:extLst>
              <a:ext uri="{FF2B5EF4-FFF2-40B4-BE49-F238E27FC236}">
                <a16:creationId xmlns:a16="http://schemas.microsoft.com/office/drawing/2014/main" id="{58F118E2-4FA4-44E4-A625-5A587C2BC197}"/>
              </a:ext>
            </a:extLst>
          </p:cNvPr>
          <p:cNvPicPr>
            <a:picLocks noChangeAspect="1"/>
          </p:cNvPicPr>
          <p:nvPr/>
        </p:nvPicPr>
        <p:blipFill rotWithShape="1">
          <a:blip r:embed="rId10"/>
          <a:srcRect l="3922" r="3317"/>
          <a:stretch/>
        </p:blipFill>
        <p:spPr>
          <a:xfrm>
            <a:off x="308577" y="2405464"/>
            <a:ext cx="3524472" cy="4323719"/>
          </a:xfrm>
          <a:prstGeom prst="rect">
            <a:avLst/>
          </a:prstGeom>
        </p:spPr>
      </p:pic>
      <p:sp>
        <p:nvSpPr>
          <p:cNvPr id="9" name="吹き出し: 折線 8">
            <a:extLst>
              <a:ext uri="{FF2B5EF4-FFF2-40B4-BE49-F238E27FC236}">
                <a16:creationId xmlns:a16="http://schemas.microsoft.com/office/drawing/2014/main" id="{1278A7FF-6D38-46E5-925C-95CE397F5F96}"/>
              </a:ext>
            </a:extLst>
          </p:cNvPr>
          <p:cNvSpPr/>
          <p:nvPr/>
        </p:nvSpPr>
        <p:spPr>
          <a:xfrm>
            <a:off x="3911069" y="2722444"/>
            <a:ext cx="3371393" cy="918687"/>
          </a:xfrm>
          <a:prstGeom prst="borderCallout2">
            <a:avLst>
              <a:gd name="adj1" fmla="val 59637"/>
              <a:gd name="adj2" fmla="val -2821"/>
              <a:gd name="adj3" fmla="val 58601"/>
              <a:gd name="adj4" fmla="val -13894"/>
              <a:gd name="adj5" fmla="val 170420"/>
              <a:gd name="adj6" fmla="val -62159"/>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カレンダーの日付のマスを押すと、</a:t>
            </a:r>
            <a:endParaRPr kumimoji="1" lang="en-US" altLang="ja-JP" sz="1600" dirty="0"/>
          </a:p>
        </p:txBody>
      </p:sp>
      <p:pic>
        <p:nvPicPr>
          <p:cNvPr id="15" name="図 14">
            <a:extLst>
              <a:ext uri="{FF2B5EF4-FFF2-40B4-BE49-F238E27FC236}">
                <a16:creationId xmlns:a16="http://schemas.microsoft.com/office/drawing/2014/main" id="{E5AC4872-DC3D-4925-A1A4-AD2A49C01618}"/>
              </a:ext>
            </a:extLst>
          </p:cNvPr>
          <p:cNvPicPr>
            <a:picLocks noChangeAspect="1"/>
          </p:cNvPicPr>
          <p:nvPr/>
        </p:nvPicPr>
        <p:blipFill rotWithShape="1">
          <a:blip r:embed="rId11"/>
          <a:srcRect l="4299" r="3984" b="2652"/>
          <a:stretch/>
        </p:blipFill>
        <p:spPr>
          <a:xfrm>
            <a:off x="7528611" y="1636593"/>
            <a:ext cx="4238916" cy="3209852"/>
          </a:xfrm>
          <a:prstGeom prst="rect">
            <a:avLst/>
          </a:prstGeom>
        </p:spPr>
      </p:pic>
    </p:spTree>
    <p:extLst>
      <p:ext uri="{BB962C8B-B14F-4D97-AF65-F5344CB8AC3E}">
        <p14:creationId xmlns:p14="http://schemas.microsoft.com/office/powerpoint/2010/main" val="5261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374107" y="1551522"/>
            <a:ext cx="10989217" cy="962058"/>
          </a:xfrm>
          <a:prstGeom prst="rect">
            <a:avLst/>
          </a:prstGeom>
          <a:noFill/>
        </p:spPr>
        <p:txBody>
          <a:bodyPr wrap="square" rtlCol="0">
            <a:spAutoFit/>
          </a:bodyPr>
          <a:lstStyle/>
          <a:p>
            <a:pPr>
              <a:lnSpc>
                <a:spcPct val="150000"/>
              </a:lnSpc>
            </a:pPr>
            <a:r>
              <a:rPr kumimoji="1" lang="ja-JP" altLang="en-US" sz="2000" dirty="0"/>
              <a:t>カテゴリーと使用金額を入力すると、その日の支出詳細が記録される</a:t>
            </a:r>
            <a:endParaRPr kumimoji="1" lang="en-US" altLang="ja-JP" sz="2000" dirty="0"/>
          </a:p>
          <a:p>
            <a:pPr>
              <a:lnSpc>
                <a:spcPct val="150000"/>
              </a:lnSpc>
            </a:pPr>
            <a:r>
              <a:rPr kumimoji="1" lang="ja-JP" altLang="en-US" sz="2000" dirty="0"/>
              <a:t>⇒自分がいつ何にどれだけ使ったのかが明確になり、浪費癖を見直すことができる！</a:t>
            </a:r>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16" name="矢印: 下 15">
            <a:extLst>
              <a:ext uri="{FF2B5EF4-FFF2-40B4-BE49-F238E27FC236}">
                <a16:creationId xmlns:a16="http://schemas.microsoft.com/office/drawing/2014/main" id="{E8CCA862-00B6-4B96-A3B7-5EB180DF93CC}"/>
              </a:ext>
            </a:extLst>
          </p:cNvPr>
          <p:cNvSpPr/>
          <p:nvPr/>
        </p:nvSpPr>
        <p:spPr>
          <a:xfrm rot="16200000">
            <a:off x="5372073" y="3979739"/>
            <a:ext cx="1376418" cy="1176336"/>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C5276226-DEB9-4C82-AF71-A4BE9DF8F451}"/>
              </a:ext>
            </a:extLst>
          </p:cNvPr>
          <p:cNvPicPr>
            <a:picLocks noChangeAspect="1"/>
          </p:cNvPicPr>
          <p:nvPr/>
        </p:nvPicPr>
        <p:blipFill rotWithShape="1">
          <a:blip r:embed="rId10"/>
          <a:srcRect b="17041"/>
          <a:stretch/>
        </p:blipFill>
        <p:spPr>
          <a:xfrm>
            <a:off x="6803488" y="2995237"/>
            <a:ext cx="5096004" cy="3165665"/>
          </a:xfrm>
          <a:prstGeom prst="rect">
            <a:avLst/>
          </a:prstGeom>
        </p:spPr>
      </p:pic>
      <p:sp>
        <p:nvSpPr>
          <p:cNvPr id="18" name="吹き出し: 折線 17">
            <a:extLst>
              <a:ext uri="{FF2B5EF4-FFF2-40B4-BE49-F238E27FC236}">
                <a16:creationId xmlns:a16="http://schemas.microsoft.com/office/drawing/2014/main" id="{8BD1C148-A8F6-4A32-81BE-F3DDE4E82E06}"/>
              </a:ext>
            </a:extLst>
          </p:cNvPr>
          <p:cNvSpPr/>
          <p:nvPr/>
        </p:nvSpPr>
        <p:spPr>
          <a:xfrm>
            <a:off x="5907156" y="2904040"/>
            <a:ext cx="2230774" cy="590875"/>
          </a:xfrm>
          <a:prstGeom prst="borderCallout2">
            <a:avLst>
              <a:gd name="adj1" fmla="val 85429"/>
              <a:gd name="adj2" fmla="val 104497"/>
              <a:gd name="adj3" fmla="val 86005"/>
              <a:gd name="adj4" fmla="val 112344"/>
              <a:gd name="adj5" fmla="val 143818"/>
              <a:gd name="adj6" fmla="val 123367"/>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今日使えるお金が</a:t>
            </a:r>
            <a:endParaRPr kumimoji="1" lang="en-US" altLang="ja-JP" sz="1600" dirty="0"/>
          </a:p>
          <a:p>
            <a:pPr algn="ctr"/>
            <a:r>
              <a:rPr kumimoji="1" lang="ja-JP" altLang="en-US" sz="1600" dirty="0"/>
              <a:t>自動計算される</a:t>
            </a:r>
            <a:endParaRPr kumimoji="1" lang="en-US" altLang="ja-JP" sz="1600" dirty="0"/>
          </a:p>
        </p:txBody>
      </p:sp>
      <p:sp>
        <p:nvSpPr>
          <p:cNvPr id="19" name="吹き出し: 折線 18">
            <a:extLst>
              <a:ext uri="{FF2B5EF4-FFF2-40B4-BE49-F238E27FC236}">
                <a16:creationId xmlns:a16="http://schemas.microsoft.com/office/drawing/2014/main" id="{178EF84E-D974-4E17-A4FA-812CAB9677AF}"/>
              </a:ext>
            </a:extLst>
          </p:cNvPr>
          <p:cNvSpPr/>
          <p:nvPr/>
        </p:nvSpPr>
        <p:spPr>
          <a:xfrm>
            <a:off x="6081245" y="5889065"/>
            <a:ext cx="2230774" cy="590875"/>
          </a:xfrm>
          <a:prstGeom prst="borderCallout2">
            <a:avLst>
              <a:gd name="adj1" fmla="val 85429"/>
              <a:gd name="adj2" fmla="val 104497"/>
              <a:gd name="adj3" fmla="val 86005"/>
              <a:gd name="adj4" fmla="val 119176"/>
              <a:gd name="adj5" fmla="val -4487"/>
              <a:gd name="adj6" fmla="val 14258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支出の合計額が</a:t>
            </a:r>
            <a:endParaRPr kumimoji="1" lang="en-US" altLang="ja-JP" sz="1600" dirty="0"/>
          </a:p>
          <a:p>
            <a:pPr algn="ctr"/>
            <a:r>
              <a:rPr kumimoji="1" lang="ja-JP" altLang="en-US" sz="1600" dirty="0"/>
              <a:t>表示される</a:t>
            </a:r>
            <a:endParaRPr kumimoji="1" lang="en-US" altLang="ja-JP" sz="1600" dirty="0"/>
          </a:p>
        </p:txBody>
      </p:sp>
      <p:sp>
        <p:nvSpPr>
          <p:cNvPr id="20" name="吹き出し: 折線 19">
            <a:extLst>
              <a:ext uri="{FF2B5EF4-FFF2-40B4-BE49-F238E27FC236}">
                <a16:creationId xmlns:a16="http://schemas.microsoft.com/office/drawing/2014/main" id="{04166868-A5D6-43FD-97F7-8FBF2D42677B}"/>
              </a:ext>
            </a:extLst>
          </p:cNvPr>
          <p:cNvSpPr/>
          <p:nvPr/>
        </p:nvSpPr>
        <p:spPr>
          <a:xfrm>
            <a:off x="9822063" y="4557188"/>
            <a:ext cx="2230774" cy="590875"/>
          </a:xfrm>
          <a:prstGeom prst="borderCallout2">
            <a:avLst>
              <a:gd name="adj1" fmla="val 48353"/>
              <a:gd name="adj2" fmla="val -6518"/>
              <a:gd name="adj3" fmla="val 48929"/>
              <a:gd name="adj4" fmla="val -12762"/>
              <a:gd name="adj5" fmla="val 6797"/>
              <a:gd name="adj6" fmla="val -2266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この日の支出履歴が</a:t>
            </a:r>
            <a:endParaRPr kumimoji="1" lang="en-US" altLang="ja-JP" sz="1600" dirty="0"/>
          </a:p>
          <a:p>
            <a:pPr algn="ctr"/>
            <a:r>
              <a:rPr kumimoji="1" lang="ja-JP" altLang="en-US" sz="1600" dirty="0"/>
              <a:t>全て表示される</a:t>
            </a:r>
            <a:endParaRPr kumimoji="1" lang="en-US" altLang="ja-JP" sz="1600" dirty="0"/>
          </a:p>
        </p:txBody>
      </p:sp>
      <p:pic>
        <p:nvPicPr>
          <p:cNvPr id="9" name="図 8">
            <a:extLst>
              <a:ext uri="{FF2B5EF4-FFF2-40B4-BE49-F238E27FC236}">
                <a16:creationId xmlns:a16="http://schemas.microsoft.com/office/drawing/2014/main" id="{FAB693F8-CCEA-4767-8760-FB9CBE266919}"/>
              </a:ext>
            </a:extLst>
          </p:cNvPr>
          <p:cNvPicPr>
            <a:picLocks noChangeAspect="1"/>
          </p:cNvPicPr>
          <p:nvPr/>
        </p:nvPicPr>
        <p:blipFill>
          <a:blip r:embed="rId11"/>
          <a:stretch>
            <a:fillRect/>
          </a:stretch>
        </p:blipFill>
        <p:spPr>
          <a:xfrm>
            <a:off x="359820" y="3002436"/>
            <a:ext cx="4870498" cy="3109504"/>
          </a:xfrm>
          <a:prstGeom prst="rect">
            <a:avLst/>
          </a:prstGeom>
        </p:spPr>
      </p:pic>
    </p:spTree>
    <p:extLst>
      <p:ext uri="{BB962C8B-B14F-4D97-AF65-F5344CB8AC3E}">
        <p14:creationId xmlns:p14="http://schemas.microsoft.com/office/powerpoint/2010/main" val="272184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574605" y="1695449"/>
            <a:ext cx="10903020" cy="400110"/>
          </a:xfrm>
          <a:prstGeom prst="rect">
            <a:avLst/>
          </a:prstGeom>
          <a:noFill/>
        </p:spPr>
        <p:txBody>
          <a:bodyPr wrap="square" rtlCol="0">
            <a:spAutoFit/>
          </a:bodyPr>
          <a:lstStyle/>
          <a:p>
            <a:r>
              <a:rPr kumimoji="1" lang="ja-JP" altLang="en-US" sz="2000" dirty="0"/>
              <a:t>また、達成状況画面ではカテゴリー別の支出額を円グラフで確認できる</a:t>
            </a:r>
            <a:endParaRPr kumimoji="1" lang="en-US" altLang="ja-JP" sz="1600"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15" name="図 14">
            <a:extLst>
              <a:ext uri="{FF2B5EF4-FFF2-40B4-BE49-F238E27FC236}">
                <a16:creationId xmlns:a16="http://schemas.microsoft.com/office/drawing/2014/main" id="{2463CD43-4553-4308-9622-38B1C8D4B2A4}"/>
              </a:ext>
            </a:extLst>
          </p:cNvPr>
          <p:cNvPicPr>
            <a:picLocks noChangeAspect="1"/>
          </p:cNvPicPr>
          <p:nvPr/>
        </p:nvPicPr>
        <p:blipFill>
          <a:blip r:embed="rId10"/>
          <a:stretch>
            <a:fillRect/>
          </a:stretch>
        </p:blipFill>
        <p:spPr>
          <a:xfrm>
            <a:off x="574605" y="2267688"/>
            <a:ext cx="4821138" cy="4282166"/>
          </a:xfrm>
          <a:prstGeom prst="rect">
            <a:avLst/>
          </a:prstGeom>
        </p:spPr>
      </p:pic>
      <p:sp>
        <p:nvSpPr>
          <p:cNvPr id="13" name="吹き出し: 折線 12">
            <a:extLst>
              <a:ext uri="{FF2B5EF4-FFF2-40B4-BE49-F238E27FC236}">
                <a16:creationId xmlns:a16="http://schemas.microsoft.com/office/drawing/2014/main" id="{D67871D3-A624-4545-BC50-8B45D29AEDDB}"/>
              </a:ext>
            </a:extLst>
          </p:cNvPr>
          <p:cNvSpPr/>
          <p:nvPr/>
        </p:nvSpPr>
        <p:spPr>
          <a:xfrm>
            <a:off x="6505575" y="2824411"/>
            <a:ext cx="4972050" cy="2414076"/>
          </a:xfrm>
          <a:prstGeom prst="borderCallout2">
            <a:avLst>
              <a:gd name="adj1" fmla="val 34737"/>
              <a:gd name="adj2" fmla="val -3363"/>
              <a:gd name="adj3" fmla="val 34677"/>
              <a:gd name="adj4" fmla="val -20101"/>
              <a:gd name="adj5" fmla="val 54205"/>
              <a:gd name="adj6" fmla="val -4641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支出合計額に対して、</a:t>
            </a:r>
            <a:r>
              <a:rPr kumimoji="1" lang="ja-JP" altLang="en-US" sz="2000" u="sng" dirty="0"/>
              <a:t>何に、どのくらい使っているのかが</a:t>
            </a:r>
            <a:r>
              <a:rPr kumimoji="1" lang="ja-JP" altLang="en-US" sz="2000" b="1" u="sng" dirty="0"/>
              <a:t>一目で分かる</a:t>
            </a:r>
            <a:r>
              <a:rPr kumimoji="1" lang="ja-JP" altLang="en-US" sz="2000" dirty="0"/>
              <a:t>！</a:t>
            </a:r>
            <a:endParaRPr kumimoji="1" lang="en-US" altLang="ja-JP" sz="2000" dirty="0"/>
          </a:p>
          <a:p>
            <a:pPr algn="ctr"/>
            <a:endParaRPr kumimoji="1" lang="en-US" altLang="ja-JP" sz="2000" dirty="0"/>
          </a:p>
          <a:p>
            <a:pPr algn="ctr"/>
            <a:r>
              <a:rPr kumimoji="1" lang="ja-JP" altLang="en-US" sz="2000" dirty="0"/>
              <a:t>また、グラフにカーソルをあてるとその項目の合計支出金額も表示され、割合と同時に支出額も把握することができる！</a:t>
            </a:r>
            <a:endParaRPr kumimoji="1" lang="en-US" altLang="ja-JP" sz="2000" dirty="0"/>
          </a:p>
        </p:txBody>
      </p:sp>
    </p:spTree>
    <p:extLst>
      <p:ext uri="{BB962C8B-B14F-4D97-AF65-F5344CB8AC3E}">
        <p14:creationId xmlns:p14="http://schemas.microsoft.com/office/powerpoint/2010/main" val="2322055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F5B50CD5-7F2F-4C3C-8EC9-E1CA759EC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612005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62121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3BDA96D4-E52D-499F-A82B-73B358D733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2833581328"/>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571500" y="1609744"/>
            <a:ext cx="10220325" cy="707886"/>
          </a:xfrm>
          <a:prstGeom prst="rect">
            <a:avLst/>
          </a:prstGeom>
          <a:noFill/>
        </p:spPr>
        <p:txBody>
          <a:bodyPr wrap="square" rtlCol="0">
            <a:spAutoFit/>
          </a:bodyPr>
          <a:lstStyle/>
          <a:p>
            <a:r>
              <a:rPr kumimoji="1" lang="ja-JP" altLang="en-US" sz="2000" dirty="0"/>
              <a:t>所持ポイント数で他ユーザと競う</a:t>
            </a:r>
            <a:endParaRPr kumimoji="1" lang="en-US" altLang="ja-JP" sz="2000" dirty="0"/>
          </a:p>
          <a:p>
            <a:r>
              <a:rPr kumimoji="1" lang="ja-JP" altLang="en-US" sz="2000" dirty="0"/>
              <a:t>⇒「上位に入るために頑張ろう！」というモチベーションのアップに繋がる！</a:t>
            </a:r>
            <a:endParaRPr kumimoji="1" lang="en-US" altLang="ja-JP" sz="2000" dirty="0"/>
          </a:p>
        </p:txBody>
      </p:sp>
      <p:pic>
        <p:nvPicPr>
          <p:cNvPr id="9" name="図 8">
            <a:extLst>
              <a:ext uri="{FF2B5EF4-FFF2-40B4-BE49-F238E27FC236}">
                <a16:creationId xmlns:a16="http://schemas.microsoft.com/office/drawing/2014/main" id="{7447E267-29C9-499F-B636-957C7546EA7B}"/>
              </a:ext>
            </a:extLst>
          </p:cNvPr>
          <p:cNvPicPr>
            <a:picLocks noChangeAspect="1"/>
          </p:cNvPicPr>
          <p:nvPr/>
        </p:nvPicPr>
        <p:blipFill>
          <a:blip r:embed="rId10"/>
          <a:stretch>
            <a:fillRect/>
          </a:stretch>
        </p:blipFill>
        <p:spPr>
          <a:xfrm>
            <a:off x="3406666" y="2470049"/>
            <a:ext cx="4549992" cy="4142859"/>
          </a:xfrm>
          <a:prstGeom prst="rect">
            <a:avLst/>
          </a:prstGeom>
        </p:spPr>
      </p:pic>
      <p:sp>
        <p:nvSpPr>
          <p:cNvPr id="10" name="吹き出し: 折線 9">
            <a:extLst>
              <a:ext uri="{FF2B5EF4-FFF2-40B4-BE49-F238E27FC236}">
                <a16:creationId xmlns:a16="http://schemas.microsoft.com/office/drawing/2014/main" id="{F55CD698-EEC8-4C86-937C-4AAF113CDE5D}"/>
              </a:ext>
            </a:extLst>
          </p:cNvPr>
          <p:cNvSpPr/>
          <p:nvPr/>
        </p:nvSpPr>
        <p:spPr>
          <a:xfrm>
            <a:off x="200025" y="3797783"/>
            <a:ext cx="2687974" cy="707886"/>
          </a:xfrm>
          <a:prstGeom prst="borderCallout2">
            <a:avLst>
              <a:gd name="adj1" fmla="val 77369"/>
              <a:gd name="adj2" fmla="val 103216"/>
              <a:gd name="adj3" fmla="val 77945"/>
              <a:gd name="adj4" fmla="val 112771"/>
              <a:gd name="adj5" fmla="val 52226"/>
              <a:gd name="adj6" fmla="val 143996"/>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1</a:t>
            </a:r>
            <a:r>
              <a:rPr kumimoji="1" lang="ja-JP" altLang="en-US" sz="1600" dirty="0"/>
              <a:t>位から順番に表示される</a:t>
            </a:r>
            <a:endParaRPr kumimoji="1" lang="en-US" altLang="ja-JP" sz="1600" dirty="0"/>
          </a:p>
        </p:txBody>
      </p:sp>
      <p:sp>
        <p:nvSpPr>
          <p:cNvPr id="11" name="吹き出し: 折線 10">
            <a:extLst>
              <a:ext uri="{FF2B5EF4-FFF2-40B4-BE49-F238E27FC236}">
                <a16:creationId xmlns:a16="http://schemas.microsoft.com/office/drawing/2014/main" id="{C9AFE83D-B645-403F-8D2B-DF3024DBA677}"/>
              </a:ext>
            </a:extLst>
          </p:cNvPr>
          <p:cNvSpPr/>
          <p:nvPr/>
        </p:nvSpPr>
        <p:spPr>
          <a:xfrm>
            <a:off x="8667750" y="4295776"/>
            <a:ext cx="2687974" cy="1304924"/>
          </a:xfrm>
          <a:prstGeom prst="borderCallout2">
            <a:avLst>
              <a:gd name="adj1" fmla="val 63500"/>
              <a:gd name="adj2" fmla="val -5926"/>
              <a:gd name="adj3" fmla="val 63346"/>
              <a:gd name="adj4" fmla="val -16215"/>
              <a:gd name="adj5" fmla="val 125746"/>
              <a:gd name="adj6" fmla="val -72516"/>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自分の順位も</a:t>
            </a:r>
            <a:endParaRPr kumimoji="1" lang="en-US" altLang="ja-JP" sz="1600" dirty="0"/>
          </a:p>
          <a:p>
            <a:pPr algn="ctr"/>
            <a:r>
              <a:rPr kumimoji="1" lang="ja-JP" altLang="en-US" sz="1600" dirty="0"/>
              <a:t>一目で確認できる！</a:t>
            </a:r>
            <a:endParaRPr kumimoji="1" lang="en-US" altLang="ja-JP" sz="1600" dirty="0"/>
          </a:p>
        </p:txBody>
      </p:sp>
      <p:sp>
        <p:nvSpPr>
          <p:cNvPr id="12" name="四角形: 角を丸くする 11">
            <a:extLst>
              <a:ext uri="{FF2B5EF4-FFF2-40B4-BE49-F238E27FC236}">
                <a16:creationId xmlns:a16="http://schemas.microsoft.com/office/drawing/2014/main" id="{F95029F7-FEC0-4ABD-8B6C-6A9174962CE2}"/>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12824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3EFF82AC-8973-4D77-A097-615232EA2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655090795"/>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664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19ED04FC-9148-49ED-A9EF-D9C0A6087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3958062837"/>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796993" y="1751154"/>
            <a:ext cx="10220325" cy="1138773"/>
          </a:xfrm>
          <a:prstGeom prst="rect">
            <a:avLst/>
          </a:prstGeom>
          <a:noFill/>
        </p:spPr>
        <p:txBody>
          <a:bodyPr wrap="square" rtlCol="0">
            <a:spAutoFit/>
          </a:bodyPr>
          <a:lstStyle/>
          <a:p>
            <a:r>
              <a:rPr kumimoji="1" lang="ja-JP" altLang="en-US" sz="2000" dirty="0"/>
              <a:t>目標を達成したら、写真とコメントで買ったものを投稿できる機能</a:t>
            </a:r>
            <a:r>
              <a:rPr kumimoji="1" lang="ja-JP" altLang="en-US" sz="2800" dirty="0"/>
              <a:t>「</a:t>
            </a:r>
            <a:r>
              <a:rPr kumimoji="1" lang="en-US" altLang="ja-JP" sz="2800" b="1" dirty="0" err="1"/>
              <a:t>Buytter</a:t>
            </a:r>
            <a:r>
              <a:rPr kumimoji="1" lang="ja-JP" altLang="en-US" sz="2800" dirty="0"/>
              <a:t>」</a:t>
            </a:r>
            <a:endParaRPr kumimoji="1" lang="en-US" altLang="ja-JP" sz="2800" dirty="0"/>
          </a:p>
          <a:p>
            <a:r>
              <a:rPr kumimoji="1" lang="ja-JP" altLang="en-US" sz="2000" dirty="0"/>
              <a:t>他ユーザの投稿に「</a:t>
            </a:r>
            <a:r>
              <a:rPr kumimoji="1" lang="en-US" altLang="ja-JP" sz="2000" dirty="0"/>
              <a:t>nice buy!!</a:t>
            </a:r>
            <a:r>
              <a:rPr kumimoji="1" lang="ja-JP" altLang="en-US" sz="2000" dirty="0"/>
              <a:t>」（＝いいね）することもできる</a:t>
            </a:r>
            <a:endParaRPr kumimoji="1" lang="en-US" altLang="ja-JP" sz="2000" dirty="0"/>
          </a:p>
          <a:p>
            <a:r>
              <a:rPr kumimoji="1" lang="ja-JP" altLang="en-US" sz="2000" dirty="0"/>
              <a:t>⇒承認欲求を満たすことができる ＆ モチベーションアップに繋がる</a:t>
            </a:r>
            <a:endParaRPr kumimoji="1" lang="en-US" altLang="ja-JP" sz="2000" dirty="0"/>
          </a:p>
        </p:txBody>
      </p:sp>
      <p:pic>
        <p:nvPicPr>
          <p:cNvPr id="8" name="図 7">
            <a:extLst>
              <a:ext uri="{FF2B5EF4-FFF2-40B4-BE49-F238E27FC236}">
                <a16:creationId xmlns:a16="http://schemas.microsoft.com/office/drawing/2014/main" id="{9B69FB15-3E8F-4D3A-8466-0177094C62EE}"/>
              </a:ext>
            </a:extLst>
          </p:cNvPr>
          <p:cNvPicPr>
            <a:picLocks noChangeAspect="1"/>
          </p:cNvPicPr>
          <p:nvPr/>
        </p:nvPicPr>
        <p:blipFill>
          <a:blip r:embed="rId10"/>
          <a:stretch>
            <a:fillRect/>
          </a:stretch>
        </p:blipFill>
        <p:spPr>
          <a:xfrm>
            <a:off x="3589883" y="3111255"/>
            <a:ext cx="4781550" cy="3521992"/>
          </a:xfrm>
          <a:prstGeom prst="rect">
            <a:avLst/>
          </a:prstGeom>
        </p:spPr>
      </p:pic>
      <p:sp>
        <p:nvSpPr>
          <p:cNvPr id="10" name="吹き出し: 折線 9">
            <a:extLst>
              <a:ext uri="{FF2B5EF4-FFF2-40B4-BE49-F238E27FC236}">
                <a16:creationId xmlns:a16="http://schemas.microsoft.com/office/drawing/2014/main" id="{AB86001E-EF99-4584-B366-96D2A879ECD5}"/>
              </a:ext>
            </a:extLst>
          </p:cNvPr>
          <p:cNvSpPr/>
          <p:nvPr/>
        </p:nvSpPr>
        <p:spPr>
          <a:xfrm>
            <a:off x="419100" y="4067750"/>
            <a:ext cx="2773699" cy="1818699"/>
          </a:xfrm>
          <a:prstGeom prst="borderCallout2">
            <a:avLst>
              <a:gd name="adj1" fmla="val 25784"/>
              <a:gd name="adj2" fmla="val 104497"/>
              <a:gd name="adj3" fmla="val 26360"/>
              <a:gd name="adj4" fmla="val 123019"/>
              <a:gd name="adj5" fmla="val 93928"/>
              <a:gd name="adj6" fmla="val 15175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a:t>
            </a:r>
            <a:r>
              <a:rPr kumimoji="1" lang="en-US" altLang="ja-JP" dirty="0"/>
              <a:t>nice buy!!</a:t>
            </a:r>
            <a:r>
              <a:rPr kumimoji="1" lang="ja-JP" altLang="en-US" dirty="0"/>
              <a:t>」ボタン</a:t>
            </a:r>
            <a:endParaRPr kumimoji="1" lang="en-US" altLang="ja-JP" dirty="0"/>
          </a:p>
          <a:p>
            <a:pPr algn="ctr"/>
            <a:r>
              <a:rPr kumimoji="1" lang="ja-JP" altLang="en-US" sz="1400" dirty="0"/>
              <a:t>「いいね！」と思ったら</a:t>
            </a:r>
            <a:endParaRPr kumimoji="1" lang="en-US" altLang="ja-JP" sz="1400" dirty="0"/>
          </a:p>
          <a:p>
            <a:pPr algn="ctr"/>
            <a:r>
              <a:rPr kumimoji="1" lang="ja-JP" altLang="en-US" sz="1400" dirty="0"/>
              <a:t>何回でも押すことができる。</a:t>
            </a:r>
            <a:endParaRPr kumimoji="1" lang="en-US" altLang="ja-JP" sz="1400" dirty="0"/>
          </a:p>
        </p:txBody>
      </p:sp>
      <p:sp>
        <p:nvSpPr>
          <p:cNvPr id="11" name="吹き出し: 折線 10">
            <a:extLst>
              <a:ext uri="{FF2B5EF4-FFF2-40B4-BE49-F238E27FC236}">
                <a16:creationId xmlns:a16="http://schemas.microsoft.com/office/drawing/2014/main" id="{5564F709-808A-43B1-8308-1E352533DA2B}"/>
              </a:ext>
            </a:extLst>
          </p:cNvPr>
          <p:cNvSpPr/>
          <p:nvPr/>
        </p:nvSpPr>
        <p:spPr>
          <a:xfrm>
            <a:off x="8768517" y="3406439"/>
            <a:ext cx="3166308" cy="1698962"/>
          </a:xfrm>
          <a:prstGeom prst="borderCallout2">
            <a:avLst>
              <a:gd name="adj1" fmla="val 38354"/>
              <a:gd name="adj2" fmla="val -4706"/>
              <a:gd name="adj3" fmla="val 38930"/>
              <a:gd name="adj4" fmla="val -19151"/>
              <a:gd name="adj5" fmla="val 117002"/>
              <a:gd name="adj6" fmla="val -11270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コメント＆写真</a:t>
            </a:r>
            <a:endParaRPr kumimoji="1" lang="en-US" altLang="ja-JP" dirty="0"/>
          </a:p>
          <a:p>
            <a:pPr algn="ctr"/>
            <a:r>
              <a:rPr kumimoji="1" lang="ja-JP" altLang="en-US" sz="1400" dirty="0"/>
              <a:t>沢山「</a:t>
            </a:r>
            <a:r>
              <a:rPr kumimoji="1" lang="en-US" altLang="ja-JP" sz="1400" dirty="0"/>
              <a:t>nice buy!!</a:t>
            </a:r>
            <a:r>
              <a:rPr kumimoji="1" lang="ja-JP" altLang="en-US" sz="1400" dirty="0"/>
              <a:t>」をくれるような</a:t>
            </a:r>
            <a:endParaRPr kumimoji="1" lang="en-US" altLang="ja-JP" sz="1400" dirty="0"/>
          </a:p>
          <a:p>
            <a:pPr algn="ctr"/>
            <a:r>
              <a:rPr kumimoji="1" lang="ja-JP" altLang="en-US" sz="1400" dirty="0"/>
              <a:t>バイート（投稿）を目指してもらう</a:t>
            </a:r>
            <a:endParaRPr kumimoji="1" lang="en-US" altLang="ja-JP" sz="1400" dirty="0"/>
          </a:p>
        </p:txBody>
      </p:sp>
      <p:sp>
        <p:nvSpPr>
          <p:cNvPr id="12" name="テキスト ボックス 11">
            <a:extLst>
              <a:ext uri="{FF2B5EF4-FFF2-40B4-BE49-F238E27FC236}">
                <a16:creationId xmlns:a16="http://schemas.microsoft.com/office/drawing/2014/main" id="{396984E6-DDE9-465E-9559-6B8C38E334B5}"/>
              </a:ext>
            </a:extLst>
          </p:cNvPr>
          <p:cNvSpPr txBox="1"/>
          <p:nvPr/>
        </p:nvSpPr>
        <p:spPr>
          <a:xfrm>
            <a:off x="8894378" y="1621804"/>
            <a:ext cx="1752600" cy="307777"/>
          </a:xfrm>
          <a:prstGeom prst="rect">
            <a:avLst/>
          </a:prstGeom>
          <a:noFill/>
        </p:spPr>
        <p:txBody>
          <a:bodyPr wrap="square" rtlCol="0">
            <a:spAutoFit/>
          </a:bodyPr>
          <a:lstStyle/>
          <a:p>
            <a:r>
              <a:rPr kumimoji="1" lang="ja-JP" altLang="en-US" sz="1400" dirty="0"/>
              <a:t>バイッター</a:t>
            </a:r>
          </a:p>
        </p:txBody>
      </p:sp>
      <p:sp>
        <p:nvSpPr>
          <p:cNvPr id="13" name="四角形: 角を丸くする 12">
            <a:extLst>
              <a:ext uri="{FF2B5EF4-FFF2-40B4-BE49-F238E27FC236}">
                <a16:creationId xmlns:a16="http://schemas.microsoft.com/office/drawing/2014/main" id="{0D9D2A5E-17A0-49BB-BD94-D89C3A89E2C3}"/>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355138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646FAD81-1FD1-4160-A454-07CEF865B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3086793277"/>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802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Lst>
          </p:cNvPr>
          <p:cNvSpPr>
            <a:spLocks noGrp="1"/>
          </p:cNvSpPr>
          <p:nvPr>
            <p:ph type="title"/>
          </p:nvPr>
        </p:nvSpPr>
        <p:spPr>
          <a:xfrm>
            <a:off x="1463040" y="1514475"/>
            <a:ext cx="4087368" cy="841248"/>
          </a:xfrm>
        </p:spPr>
        <p:txBody>
          <a:bodyPr rtlCol="0">
            <a:normAutofit/>
          </a:bodyPr>
          <a:lstStyle/>
          <a:p>
            <a:pPr rtl="0"/>
            <a:r>
              <a:rPr lang="ja-JP" altLang="en-US" sz="3600" dirty="0"/>
              <a:t>プロダクト紹介</a:t>
            </a:r>
          </a:p>
        </p:txBody>
      </p:sp>
      <p:sp>
        <p:nvSpPr>
          <p:cNvPr id="3" name="サブタイトル 2">
            <a:extLst>
              <a:ext uri="{FF2B5EF4-FFF2-40B4-BE49-F238E27FC236}">
                <a16:creationId xmlns:a16="http://schemas.microsoft.com/office/drawing/2014/main" id="{35E3EA69-4E0E-41BD-8095-A124225A2647}"/>
              </a:ext>
            </a:extLst>
          </p:cNvPr>
          <p:cNvSpPr>
            <a:spLocks noGrp="1"/>
          </p:cNvSpPr>
          <p:nvPr>
            <p:ph idx="1"/>
          </p:nvPr>
        </p:nvSpPr>
        <p:spPr>
          <a:xfrm>
            <a:off x="1463040" y="2504707"/>
            <a:ext cx="4231590" cy="3057893"/>
          </a:xfrm>
        </p:spPr>
        <p:txBody>
          <a:bodyPr vert="horz" lIns="91440" tIns="45720" rIns="91440" bIns="45720" rtlCol="0" anchor="t">
            <a:normAutofit/>
          </a:bodyPr>
          <a:lstStyle/>
          <a:p>
            <a:r>
              <a:rPr lang="ja-JP" altLang="en-US" dirty="0"/>
              <a:t>家計簿アプリ「かけいぼっち」</a:t>
            </a:r>
            <a:r>
              <a:rPr lang="en-US" altLang="ja-JP" dirty="0"/>
              <a:t> </a:t>
            </a:r>
            <a:r>
              <a:rPr lang="ja-JP" altLang="en-US" dirty="0"/>
              <a:t>は、</a:t>
            </a:r>
            <a:r>
              <a:rPr lang="ja-JP" altLang="ja-JP" dirty="0"/>
              <a:t>買いたいもの</a:t>
            </a:r>
            <a:r>
              <a:rPr lang="ja-JP" altLang="en-US" dirty="0"/>
              <a:t>・</a:t>
            </a:r>
            <a:r>
              <a:rPr lang="ja-JP" altLang="ja-JP" dirty="0"/>
              <a:t>やりたいことのために貯金したいという人に対して、浪費を減らし、継続的な貯金ができるようにサポートすることを目的とした</a:t>
            </a:r>
            <a:r>
              <a:rPr lang="ja-JP" altLang="en-US" dirty="0"/>
              <a:t>製品。</a:t>
            </a:r>
            <a:endParaRPr lang="en-US" altLang="ja-JP" dirty="0"/>
          </a:p>
          <a:p>
            <a:r>
              <a:rPr lang="ja-JP" altLang="en-US" dirty="0"/>
              <a:t>「家計簿をつけるのが苦手。」という方をターゲットとしており、</a:t>
            </a:r>
            <a:r>
              <a:rPr lang="ja-JP" altLang="ja-JP" dirty="0"/>
              <a:t>毎日記入してもらうため</a:t>
            </a:r>
            <a:r>
              <a:rPr lang="ja-JP" altLang="en-US" dirty="0"/>
              <a:t>にキャラクター育成</a:t>
            </a:r>
            <a:r>
              <a:rPr lang="ja-JP" altLang="ja-JP" dirty="0"/>
              <a:t>（ゲーム）要素</a:t>
            </a:r>
            <a:r>
              <a:rPr lang="ja-JP" altLang="en-US" dirty="0"/>
              <a:t>が付随している。</a:t>
            </a:r>
            <a:endParaRPr lang="en-US" altLang="ja-JP" dirty="0"/>
          </a:p>
          <a:p>
            <a:r>
              <a:rPr lang="ja-JP" altLang="en-US" dirty="0"/>
              <a:t>楽しみながら、継続的に利用できる家計簿アプリ。</a:t>
            </a:r>
            <a:endParaRPr lang="ja-JP" altLang="ja-JP" dirty="0"/>
          </a:p>
        </p:txBody>
      </p:sp>
      <p:sp>
        <p:nvSpPr>
          <p:cNvPr id="5" name="正方形/長方形 4">
            <a:extLst>
              <a:ext uri="{FF2B5EF4-FFF2-40B4-BE49-F238E27FC236}">
                <a16:creationId xmlns:a16="http://schemas.microsoft.com/office/drawing/2014/main" id="{BD0C512C-AF18-4D2E-B643-AF58B8385303}"/>
              </a:ext>
            </a:extLst>
          </p:cNvPr>
          <p:cNvSpPr/>
          <p:nvPr/>
        </p:nvSpPr>
        <p:spPr>
          <a:xfrm>
            <a:off x="6244275" y="777825"/>
            <a:ext cx="5040000" cy="52920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 name="図 5" descr="レゴ, 時計 が含まれている画像&#10;&#10;自動的に生成された説明">
            <a:extLst>
              <a:ext uri="{FF2B5EF4-FFF2-40B4-BE49-F238E27FC236}">
                <a16:creationId xmlns:a16="http://schemas.microsoft.com/office/drawing/2014/main" id="{D70280DE-63E9-4EC4-A693-1747B2AD1DAD}"/>
              </a:ext>
            </a:extLst>
          </p:cNvPr>
          <p:cNvPicPr>
            <a:picLocks noChangeAspect="1"/>
          </p:cNvPicPr>
          <p:nvPr/>
        </p:nvPicPr>
        <p:blipFill>
          <a:blip r:embed="rId3"/>
          <a:stretch>
            <a:fillRect/>
          </a:stretch>
        </p:blipFill>
        <p:spPr>
          <a:xfrm>
            <a:off x="6253800" y="1384350"/>
            <a:ext cx="4324350" cy="4324350"/>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22EBF91-6E85-4DCE-9CF0-38AFC31363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807115102"/>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2271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1015663"/>
          </a:xfrm>
          <a:prstGeom prst="rect">
            <a:avLst/>
          </a:prstGeom>
          <a:noFill/>
        </p:spPr>
        <p:txBody>
          <a:bodyPr wrap="square" rtlCol="0">
            <a:spAutoFit/>
          </a:bodyPr>
          <a:lstStyle/>
          <a:p>
            <a:r>
              <a:rPr kumimoji="1" lang="ja-JP" altLang="en-US" sz="2000" dirty="0"/>
              <a:t>自分が育成しているキャラクターの部屋</a:t>
            </a:r>
            <a:endParaRPr kumimoji="1" lang="en-US" altLang="ja-JP" sz="2000" dirty="0"/>
          </a:p>
          <a:p>
            <a:r>
              <a:rPr kumimoji="1" lang="ja-JP" altLang="en-US" sz="2000" dirty="0"/>
              <a:t>病気になったら薬を買って治療したり、着せ替えをしたりできる</a:t>
            </a:r>
            <a:endParaRPr kumimoji="1" lang="en-US" altLang="ja-JP" sz="2000" dirty="0"/>
          </a:p>
          <a:p>
            <a:endParaRPr kumimoji="1" lang="en-US" altLang="ja-JP" sz="2000"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CA2E8639-BA26-4019-9EEE-708E91CFC77A}"/>
              </a:ext>
            </a:extLst>
          </p:cNvPr>
          <p:cNvPicPr>
            <a:picLocks noChangeAspect="1"/>
          </p:cNvPicPr>
          <p:nvPr/>
        </p:nvPicPr>
        <p:blipFill>
          <a:blip r:embed="rId5"/>
          <a:stretch>
            <a:fillRect/>
          </a:stretch>
        </p:blipFill>
        <p:spPr>
          <a:xfrm>
            <a:off x="1351222" y="2951753"/>
            <a:ext cx="7862628" cy="3462749"/>
          </a:xfrm>
          <a:prstGeom prst="rect">
            <a:avLst/>
          </a:prstGeom>
        </p:spPr>
      </p:pic>
      <p:sp>
        <p:nvSpPr>
          <p:cNvPr id="14" name="吹き出し: 折線 13">
            <a:extLst>
              <a:ext uri="{FF2B5EF4-FFF2-40B4-BE49-F238E27FC236}">
                <a16:creationId xmlns:a16="http://schemas.microsoft.com/office/drawing/2014/main" id="{7B29F6E4-4DC9-44B9-85E1-EE9D058A19C9}"/>
              </a:ext>
            </a:extLst>
          </p:cNvPr>
          <p:cNvSpPr/>
          <p:nvPr/>
        </p:nvSpPr>
        <p:spPr>
          <a:xfrm>
            <a:off x="5708183" y="2914805"/>
            <a:ext cx="2723634" cy="1915980"/>
          </a:xfrm>
          <a:prstGeom prst="borderCallout2">
            <a:avLst>
              <a:gd name="adj1" fmla="val 105603"/>
              <a:gd name="adj2" fmla="val 52474"/>
              <a:gd name="adj3" fmla="val 127519"/>
              <a:gd name="adj4" fmla="val 52801"/>
              <a:gd name="adj5" fmla="val 151200"/>
              <a:gd name="adj6" fmla="val 5377"/>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キャラクターステータス</a:t>
            </a:r>
            <a:endParaRPr kumimoji="1" lang="en-US" altLang="ja-JP" dirty="0"/>
          </a:p>
          <a:p>
            <a:pPr algn="ctr"/>
            <a:r>
              <a:rPr kumimoji="1" lang="ja-JP" altLang="en-US" sz="1400" dirty="0"/>
              <a:t>健康状態は</a:t>
            </a:r>
            <a:r>
              <a:rPr kumimoji="1" lang="en-US" altLang="ja-JP" sz="1400" dirty="0"/>
              <a:t>4</a:t>
            </a:r>
            <a:r>
              <a:rPr kumimoji="1" lang="ja-JP" altLang="en-US" sz="1400" dirty="0"/>
              <a:t>段階。</a:t>
            </a:r>
            <a:endParaRPr kumimoji="1" lang="en-US" altLang="ja-JP" sz="1400" dirty="0"/>
          </a:p>
          <a:p>
            <a:pPr algn="ctr"/>
            <a:r>
              <a:rPr kumimoji="1" lang="ja-JP" altLang="en-US" sz="1400" dirty="0"/>
              <a:t>薬（</a:t>
            </a:r>
            <a:r>
              <a:rPr kumimoji="1" lang="en-US" altLang="ja-JP" sz="1400" dirty="0"/>
              <a:t>-300pt</a:t>
            </a:r>
            <a:r>
              <a:rPr kumimoji="1" lang="ja-JP" altLang="en-US" sz="1400" dirty="0"/>
              <a:t>）を投与すると</a:t>
            </a:r>
            <a:endParaRPr kumimoji="1" lang="en-US" altLang="ja-JP" sz="1400" dirty="0"/>
          </a:p>
          <a:p>
            <a:pPr algn="ctr"/>
            <a:r>
              <a:rPr kumimoji="1" lang="ja-JP" altLang="en-US" sz="1400" dirty="0"/>
              <a:t>一段階ずつ回復していく。</a:t>
            </a:r>
            <a:endParaRPr kumimoji="1" lang="en-US" altLang="ja-JP" sz="1400" dirty="0"/>
          </a:p>
          <a:p>
            <a:pPr algn="ctr"/>
            <a:r>
              <a:rPr kumimoji="1" lang="ja-JP" altLang="en-US" sz="1400" dirty="0"/>
              <a:t>また、キャラクターからメッセージが貰える。部屋に入る度にメッセージ内容が変わる点がポイント！</a:t>
            </a:r>
            <a:endParaRPr kumimoji="1" lang="en-US" altLang="ja-JP" sz="1400" dirty="0"/>
          </a:p>
        </p:txBody>
      </p:sp>
      <p:sp>
        <p:nvSpPr>
          <p:cNvPr id="17" name="吹き出し: 折線 16">
            <a:extLst>
              <a:ext uri="{FF2B5EF4-FFF2-40B4-BE49-F238E27FC236}">
                <a16:creationId xmlns:a16="http://schemas.microsoft.com/office/drawing/2014/main" id="{14D8E0CB-00D4-402F-B821-C267366519F3}"/>
              </a:ext>
            </a:extLst>
          </p:cNvPr>
          <p:cNvSpPr/>
          <p:nvPr/>
        </p:nvSpPr>
        <p:spPr>
          <a:xfrm>
            <a:off x="8736388" y="1787331"/>
            <a:ext cx="3272154" cy="1449897"/>
          </a:xfrm>
          <a:prstGeom prst="borderCallout2">
            <a:avLst>
              <a:gd name="adj1" fmla="val 107609"/>
              <a:gd name="adj2" fmla="val 70372"/>
              <a:gd name="adj3" fmla="val 160543"/>
              <a:gd name="adj4" fmla="val 70641"/>
              <a:gd name="adj5" fmla="val 269219"/>
              <a:gd name="adj6" fmla="val 1316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お薬（</a:t>
            </a:r>
            <a:r>
              <a:rPr kumimoji="1" lang="en-US" altLang="ja-JP" dirty="0"/>
              <a:t>300pt</a:t>
            </a:r>
            <a:r>
              <a:rPr kumimoji="1" lang="ja-JP" altLang="en-US" dirty="0"/>
              <a:t>必要）</a:t>
            </a:r>
            <a:endParaRPr kumimoji="1" lang="en-US" altLang="ja-JP" sz="1400" dirty="0"/>
          </a:p>
          <a:p>
            <a:pPr algn="ctr"/>
            <a:r>
              <a:rPr kumimoji="1" lang="ja-JP" altLang="en-US" sz="1400" dirty="0"/>
              <a:t>状態が悪いキャラクターに投与すると</a:t>
            </a:r>
            <a:endParaRPr kumimoji="1" lang="en-US" altLang="ja-JP" sz="1400" dirty="0"/>
          </a:p>
          <a:p>
            <a:pPr algn="ctr"/>
            <a:r>
              <a:rPr kumimoji="1" lang="ja-JP" altLang="en-US" sz="1400" dirty="0"/>
              <a:t>一段階ずつ回復していく。</a:t>
            </a:r>
            <a:endParaRPr kumimoji="1" lang="en-US" altLang="ja-JP" sz="1400" dirty="0"/>
          </a:p>
        </p:txBody>
      </p:sp>
      <p:sp>
        <p:nvSpPr>
          <p:cNvPr id="15" name="四角形: 角を丸くする 14">
            <a:extLst>
              <a:ext uri="{FF2B5EF4-FFF2-40B4-BE49-F238E27FC236}">
                <a16:creationId xmlns:a16="http://schemas.microsoft.com/office/drawing/2014/main" id="{36E4BC54-AE21-4778-BA5A-2AC1747CFC07}"/>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10241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400110"/>
          </a:xfrm>
          <a:prstGeom prst="rect">
            <a:avLst/>
          </a:prstGeom>
          <a:noFill/>
        </p:spPr>
        <p:txBody>
          <a:bodyPr wrap="square" rtlCol="0">
            <a:spAutoFit/>
          </a:bodyPr>
          <a:lstStyle/>
          <a:p>
            <a:r>
              <a:rPr kumimoji="1" lang="ja-JP" altLang="en-US" sz="2000" dirty="0"/>
              <a:t>キャラクターは</a:t>
            </a:r>
            <a:r>
              <a:rPr kumimoji="1" lang="ja-JP" altLang="ja-JP" sz="2000" dirty="0"/>
              <a:t>目標期間のログイン日数が</a:t>
            </a:r>
            <a:r>
              <a:rPr kumimoji="1" lang="en-US" altLang="ja-JP" sz="2000" b="1" dirty="0"/>
              <a:t>25%</a:t>
            </a:r>
            <a:r>
              <a:rPr kumimoji="1" lang="ja-JP" altLang="ja-JP" sz="2000" b="1" dirty="0"/>
              <a:t>分</a:t>
            </a:r>
            <a:r>
              <a:rPr kumimoji="1" lang="ja-JP" altLang="ja-JP" sz="2000" dirty="0"/>
              <a:t>達成するごとに</a:t>
            </a:r>
            <a:r>
              <a:rPr kumimoji="1" lang="ja-JP" altLang="en-US" sz="2000" b="1" dirty="0"/>
              <a:t>進化する！</a:t>
            </a:r>
            <a:endParaRPr kumimoji="1" lang="en-US" altLang="ja-JP" sz="2000" b="1"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descr="レゴ, 時計 が含まれている画像&#10;&#10;自動的に生成された説明">
            <a:extLst>
              <a:ext uri="{FF2B5EF4-FFF2-40B4-BE49-F238E27FC236}">
                <a16:creationId xmlns:a16="http://schemas.microsoft.com/office/drawing/2014/main" id="{C37780A9-251F-43C6-A273-47BAB69F564D}"/>
              </a:ext>
            </a:extLst>
          </p:cNvPr>
          <p:cNvPicPr>
            <a:picLocks noChangeAspect="1"/>
          </p:cNvPicPr>
          <p:nvPr/>
        </p:nvPicPr>
        <p:blipFill>
          <a:blip r:embed="rId5"/>
          <a:stretch>
            <a:fillRect/>
          </a:stretch>
        </p:blipFill>
        <p:spPr>
          <a:xfrm>
            <a:off x="394508" y="2924175"/>
            <a:ext cx="2381250" cy="2381250"/>
          </a:xfrm>
          <a:prstGeom prst="rect">
            <a:avLst/>
          </a:prstGeom>
        </p:spPr>
      </p:pic>
      <p:pic>
        <p:nvPicPr>
          <p:cNvPr id="9" name="図 8" descr="ゲーム画面のスクリーンショット&#10;&#10;低い精度で自動的に生成された説明">
            <a:extLst>
              <a:ext uri="{FF2B5EF4-FFF2-40B4-BE49-F238E27FC236}">
                <a16:creationId xmlns:a16="http://schemas.microsoft.com/office/drawing/2014/main" id="{CB729AEB-C670-4053-AAA5-F2C50F8A90BA}"/>
              </a:ext>
            </a:extLst>
          </p:cNvPr>
          <p:cNvPicPr>
            <a:picLocks noChangeAspect="1"/>
          </p:cNvPicPr>
          <p:nvPr/>
        </p:nvPicPr>
        <p:blipFill>
          <a:blip r:embed="rId6"/>
          <a:stretch>
            <a:fillRect/>
          </a:stretch>
        </p:blipFill>
        <p:spPr>
          <a:xfrm>
            <a:off x="2861945" y="2924175"/>
            <a:ext cx="2381250" cy="2381250"/>
          </a:xfrm>
          <a:prstGeom prst="rect">
            <a:avLst/>
          </a:prstGeom>
        </p:spPr>
      </p:pic>
      <p:pic>
        <p:nvPicPr>
          <p:cNvPr id="13" name="図 12" descr="グラフ&#10;&#10;自動的に生成された説明">
            <a:extLst>
              <a:ext uri="{FF2B5EF4-FFF2-40B4-BE49-F238E27FC236}">
                <a16:creationId xmlns:a16="http://schemas.microsoft.com/office/drawing/2014/main" id="{E10E466B-1137-490F-97DE-BDFFBCB8218D}"/>
              </a:ext>
            </a:extLst>
          </p:cNvPr>
          <p:cNvPicPr>
            <a:picLocks noChangeAspect="1"/>
          </p:cNvPicPr>
          <p:nvPr/>
        </p:nvPicPr>
        <p:blipFill>
          <a:blip r:embed="rId7"/>
          <a:stretch>
            <a:fillRect/>
          </a:stretch>
        </p:blipFill>
        <p:spPr>
          <a:xfrm>
            <a:off x="5912514" y="2924175"/>
            <a:ext cx="2381250" cy="2381250"/>
          </a:xfrm>
          <a:prstGeom prst="rect">
            <a:avLst/>
          </a:prstGeom>
        </p:spPr>
      </p:pic>
      <p:pic>
        <p:nvPicPr>
          <p:cNvPr id="15" name="図 14" descr="グラフ&#10;&#10;中程度の精度で自動的に生成された説明">
            <a:extLst>
              <a:ext uri="{FF2B5EF4-FFF2-40B4-BE49-F238E27FC236}">
                <a16:creationId xmlns:a16="http://schemas.microsoft.com/office/drawing/2014/main" id="{69BB82C5-FEC0-4D24-BF53-021B03CEF12D}"/>
              </a:ext>
            </a:extLst>
          </p:cNvPr>
          <p:cNvPicPr>
            <a:picLocks noChangeAspect="1"/>
          </p:cNvPicPr>
          <p:nvPr/>
        </p:nvPicPr>
        <p:blipFill>
          <a:blip r:embed="rId8"/>
          <a:stretch>
            <a:fillRect/>
          </a:stretch>
        </p:blipFill>
        <p:spPr>
          <a:xfrm>
            <a:off x="8958263" y="2871239"/>
            <a:ext cx="2381250" cy="2381250"/>
          </a:xfrm>
          <a:prstGeom prst="rect">
            <a:avLst/>
          </a:prstGeom>
        </p:spPr>
      </p:pic>
      <p:sp>
        <p:nvSpPr>
          <p:cNvPr id="16" name="テキスト ボックス 15">
            <a:extLst>
              <a:ext uri="{FF2B5EF4-FFF2-40B4-BE49-F238E27FC236}">
                <a16:creationId xmlns:a16="http://schemas.microsoft.com/office/drawing/2014/main" id="{020DC6E7-3E06-4269-922B-B17326910564}"/>
              </a:ext>
            </a:extLst>
          </p:cNvPr>
          <p:cNvSpPr txBox="1"/>
          <p:nvPr/>
        </p:nvSpPr>
        <p:spPr>
          <a:xfrm>
            <a:off x="330806" y="2469782"/>
            <a:ext cx="1745745" cy="369332"/>
          </a:xfrm>
          <a:prstGeom prst="rect">
            <a:avLst/>
          </a:prstGeom>
          <a:noFill/>
        </p:spPr>
        <p:txBody>
          <a:bodyPr wrap="square" rtlCol="0">
            <a:spAutoFit/>
          </a:bodyPr>
          <a:lstStyle/>
          <a:p>
            <a:r>
              <a:rPr kumimoji="1" lang="ja-JP" altLang="en-US" dirty="0"/>
              <a:t>（一例）</a:t>
            </a:r>
          </a:p>
        </p:txBody>
      </p:sp>
      <p:sp>
        <p:nvSpPr>
          <p:cNvPr id="17" name="テキスト ボックス 16">
            <a:extLst>
              <a:ext uri="{FF2B5EF4-FFF2-40B4-BE49-F238E27FC236}">
                <a16:creationId xmlns:a16="http://schemas.microsoft.com/office/drawing/2014/main" id="{95D98EA8-1E80-4866-B2E6-C5CA47A55F95}"/>
              </a:ext>
            </a:extLst>
          </p:cNvPr>
          <p:cNvSpPr txBox="1"/>
          <p:nvPr/>
        </p:nvSpPr>
        <p:spPr>
          <a:xfrm>
            <a:off x="876227" y="5457161"/>
            <a:ext cx="1417811" cy="369332"/>
          </a:xfrm>
          <a:prstGeom prst="rect">
            <a:avLst/>
          </a:prstGeom>
          <a:noFill/>
        </p:spPr>
        <p:txBody>
          <a:bodyPr wrap="square" rtlCol="0">
            <a:spAutoFit/>
          </a:bodyPr>
          <a:lstStyle/>
          <a:p>
            <a:pPr algn="ctr"/>
            <a:r>
              <a:rPr kumimoji="1" lang="ja-JP" altLang="en-US" dirty="0"/>
              <a:t>卵誕生直後</a:t>
            </a:r>
          </a:p>
        </p:txBody>
      </p:sp>
      <p:sp>
        <p:nvSpPr>
          <p:cNvPr id="18" name="テキスト ボックス 17">
            <a:extLst>
              <a:ext uri="{FF2B5EF4-FFF2-40B4-BE49-F238E27FC236}">
                <a16:creationId xmlns:a16="http://schemas.microsoft.com/office/drawing/2014/main" id="{206D22F0-B541-4E45-942F-A835E36D7B52}"/>
              </a:ext>
            </a:extLst>
          </p:cNvPr>
          <p:cNvSpPr txBox="1"/>
          <p:nvPr/>
        </p:nvSpPr>
        <p:spPr>
          <a:xfrm>
            <a:off x="3086276" y="5304761"/>
            <a:ext cx="1928474" cy="646331"/>
          </a:xfrm>
          <a:prstGeom prst="rect">
            <a:avLst/>
          </a:prstGeom>
          <a:noFill/>
        </p:spPr>
        <p:txBody>
          <a:bodyPr wrap="square" rtlCol="0">
            <a:spAutoFit/>
          </a:bodyPr>
          <a:lstStyle/>
          <a:p>
            <a:pPr algn="ctr"/>
            <a:r>
              <a:rPr kumimoji="1" lang="ja-JP" altLang="en-US" dirty="0"/>
              <a:t>第</a:t>
            </a:r>
            <a:r>
              <a:rPr kumimoji="1" lang="en-US" altLang="ja-JP" dirty="0"/>
              <a:t>1</a:t>
            </a:r>
            <a:r>
              <a:rPr kumimoji="1" lang="ja-JP" altLang="en-US" dirty="0"/>
              <a:t>進化</a:t>
            </a:r>
            <a:endParaRPr kumimoji="1" lang="en-US" altLang="ja-JP" dirty="0"/>
          </a:p>
          <a:p>
            <a:pPr algn="ctr"/>
            <a:r>
              <a:rPr kumimoji="1" lang="ja-JP" altLang="en-US" dirty="0"/>
              <a:t>（</a:t>
            </a:r>
            <a:r>
              <a:rPr kumimoji="1" lang="en-US" altLang="ja-JP" dirty="0"/>
              <a:t>25</a:t>
            </a:r>
            <a:r>
              <a:rPr kumimoji="1" lang="ja-JP" altLang="en-US" dirty="0"/>
              <a:t>％達成時）</a:t>
            </a:r>
          </a:p>
        </p:txBody>
      </p:sp>
      <p:sp>
        <p:nvSpPr>
          <p:cNvPr id="21" name="テキスト ボックス 20">
            <a:extLst>
              <a:ext uri="{FF2B5EF4-FFF2-40B4-BE49-F238E27FC236}">
                <a16:creationId xmlns:a16="http://schemas.microsoft.com/office/drawing/2014/main" id="{6F2AC274-E47D-4461-A660-65BCE3FC88A6}"/>
              </a:ext>
            </a:extLst>
          </p:cNvPr>
          <p:cNvSpPr txBox="1"/>
          <p:nvPr/>
        </p:nvSpPr>
        <p:spPr>
          <a:xfrm>
            <a:off x="6143112" y="5271384"/>
            <a:ext cx="1928474" cy="646331"/>
          </a:xfrm>
          <a:prstGeom prst="rect">
            <a:avLst/>
          </a:prstGeom>
          <a:noFill/>
        </p:spPr>
        <p:txBody>
          <a:bodyPr wrap="square" rtlCol="0">
            <a:spAutoFit/>
          </a:bodyPr>
          <a:lstStyle/>
          <a:p>
            <a:pPr algn="ctr"/>
            <a:r>
              <a:rPr kumimoji="1" lang="ja-JP" altLang="en-US" dirty="0"/>
              <a:t>第</a:t>
            </a:r>
            <a:r>
              <a:rPr kumimoji="1" lang="en-US" altLang="ja-JP" dirty="0"/>
              <a:t>2</a:t>
            </a:r>
            <a:r>
              <a:rPr kumimoji="1" lang="ja-JP" altLang="en-US" dirty="0"/>
              <a:t>進化</a:t>
            </a:r>
            <a:endParaRPr kumimoji="1" lang="en-US" altLang="ja-JP" dirty="0"/>
          </a:p>
          <a:p>
            <a:pPr algn="ctr"/>
            <a:r>
              <a:rPr kumimoji="1" lang="ja-JP" altLang="en-US" dirty="0"/>
              <a:t>（</a:t>
            </a:r>
            <a:r>
              <a:rPr kumimoji="1" lang="en-US" altLang="ja-JP" dirty="0"/>
              <a:t>50</a:t>
            </a:r>
            <a:r>
              <a:rPr kumimoji="1" lang="ja-JP" altLang="en-US" dirty="0"/>
              <a:t>％達成時）</a:t>
            </a:r>
          </a:p>
        </p:txBody>
      </p:sp>
      <p:sp>
        <p:nvSpPr>
          <p:cNvPr id="22" name="テキスト ボックス 21">
            <a:extLst>
              <a:ext uri="{FF2B5EF4-FFF2-40B4-BE49-F238E27FC236}">
                <a16:creationId xmlns:a16="http://schemas.microsoft.com/office/drawing/2014/main" id="{C7AE7ED3-96CA-4939-A6A7-0DACF9B6CF67}"/>
              </a:ext>
            </a:extLst>
          </p:cNvPr>
          <p:cNvSpPr txBox="1"/>
          <p:nvPr/>
        </p:nvSpPr>
        <p:spPr>
          <a:xfrm>
            <a:off x="9184651" y="5252489"/>
            <a:ext cx="1928474" cy="646331"/>
          </a:xfrm>
          <a:prstGeom prst="rect">
            <a:avLst/>
          </a:prstGeom>
          <a:noFill/>
        </p:spPr>
        <p:txBody>
          <a:bodyPr wrap="square" rtlCol="0">
            <a:spAutoFit/>
          </a:bodyPr>
          <a:lstStyle/>
          <a:p>
            <a:pPr algn="ctr"/>
            <a:r>
              <a:rPr kumimoji="1" lang="ja-JP" altLang="en-US" dirty="0"/>
              <a:t>最終進化</a:t>
            </a:r>
            <a:endParaRPr kumimoji="1" lang="en-US" altLang="ja-JP" dirty="0"/>
          </a:p>
          <a:p>
            <a:pPr algn="ctr"/>
            <a:r>
              <a:rPr kumimoji="1" lang="ja-JP" altLang="en-US" dirty="0"/>
              <a:t>（</a:t>
            </a:r>
            <a:r>
              <a:rPr kumimoji="1" lang="en-US" altLang="ja-JP" dirty="0"/>
              <a:t>75</a:t>
            </a:r>
            <a:r>
              <a:rPr kumimoji="1" lang="ja-JP" altLang="en-US" dirty="0"/>
              <a:t>％達成時）</a:t>
            </a:r>
          </a:p>
        </p:txBody>
      </p:sp>
      <p:sp>
        <p:nvSpPr>
          <p:cNvPr id="23" name="矢印: 下 22">
            <a:extLst>
              <a:ext uri="{FF2B5EF4-FFF2-40B4-BE49-F238E27FC236}">
                <a16:creationId xmlns:a16="http://schemas.microsoft.com/office/drawing/2014/main" id="{97386DE9-3F5A-4CF3-9AE5-DFDABD2CD17D}"/>
              </a:ext>
            </a:extLst>
          </p:cNvPr>
          <p:cNvSpPr/>
          <p:nvPr/>
        </p:nvSpPr>
        <p:spPr>
          <a:xfrm rot="16200000">
            <a:off x="5934075" y="1220544"/>
            <a:ext cx="476250" cy="10334627"/>
          </a:xfrm>
          <a:prstGeom prst="down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663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518DAA3B-B8E1-4966-8CA3-23F9E5ABA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1946901468"/>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4717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35E2D8E6-AFBF-4048-BC0E-E1578AE3ED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8E2B158-13A7-41A8-951A-D800ADBF6454}"/>
              </a:ext>
            </a:extLst>
          </p:cNvPr>
          <p:cNvGrpSpPr/>
          <p:nvPr/>
        </p:nvGrpSpPr>
        <p:grpSpPr>
          <a:xfrm>
            <a:off x="274320" y="310951"/>
            <a:ext cx="8128000" cy="1157130"/>
            <a:chOff x="0" y="200271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F20346D1-12E6-493D-AE96-63654E7027C5}"/>
                </a:ext>
              </a:extLst>
            </p:cNvPr>
            <p:cNvSpPr/>
            <p:nvPr/>
          </p:nvSpPr>
          <p:spPr>
            <a:xfrm>
              <a:off x="0" y="200271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4D0A7C3D-CB7B-4B8A-AC8C-321FC1525649}"/>
                </a:ext>
              </a:extLst>
            </p:cNvPr>
            <p:cNvSpPr txBox="1"/>
            <p:nvPr/>
          </p:nvSpPr>
          <p:spPr>
            <a:xfrm>
              <a:off x="56486" y="205919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これまで育成したキャラクターは図鑑の「？」が開示される。</a:t>
            </a:r>
            <a:endParaRPr kumimoji="1" lang="en-US" altLang="ja-JP" sz="2000" dirty="0"/>
          </a:p>
          <a:p>
            <a:r>
              <a:rPr kumimoji="1" lang="ja-JP" altLang="en-US" sz="2000" dirty="0"/>
              <a:t>図鑑を制覇する目的を持ってもらい、</a:t>
            </a:r>
            <a:r>
              <a:rPr kumimoji="1" lang="ja-JP" altLang="en-US" sz="2000" u="sng" dirty="0"/>
              <a:t>アプリを使い続けてもらう</a:t>
            </a:r>
            <a:r>
              <a:rPr kumimoji="1" lang="ja-JP" altLang="en-US" sz="2000" dirty="0"/>
              <a:t>ことが目的。</a:t>
            </a:r>
            <a:endParaRPr kumimoji="1" lang="en-US" altLang="ja-JP" sz="2000" dirty="0"/>
          </a:p>
        </p:txBody>
      </p:sp>
      <p:sp>
        <p:nvSpPr>
          <p:cNvPr id="11" name="四角形: 角を丸くする 10">
            <a:extLst>
              <a:ext uri="{FF2B5EF4-FFF2-40B4-BE49-F238E27FC236}">
                <a16:creationId xmlns:a16="http://schemas.microsoft.com/office/drawing/2014/main" id="{C3CB8C65-1EE4-4991-B2BC-ED88C143627B}"/>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AF6F1A45-5157-4894-AB43-0E3658A29BBA}"/>
              </a:ext>
            </a:extLst>
          </p:cNvPr>
          <p:cNvPicPr>
            <a:picLocks noChangeAspect="1"/>
          </p:cNvPicPr>
          <p:nvPr/>
        </p:nvPicPr>
        <p:blipFill>
          <a:blip r:embed="rId5"/>
          <a:stretch>
            <a:fillRect/>
          </a:stretch>
        </p:blipFill>
        <p:spPr>
          <a:xfrm>
            <a:off x="1561780" y="2746503"/>
            <a:ext cx="2905762" cy="3996930"/>
          </a:xfrm>
          <a:prstGeom prst="rect">
            <a:avLst/>
          </a:prstGeom>
        </p:spPr>
      </p:pic>
      <p:sp>
        <p:nvSpPr>
          <p:cNvPr id="13" name="吹き出し: 折線 12">
            <a:extLst>
              <a:ext uri="{FF2B5EF4-FFF2-40B4-BE49-F238E27FC236}">
                <a16:creationId xmlns:a16="http://schemas.microsoft.com/office/drawing/2014/main" id="{15C27BA4-18C5-4436-9414-A73DE6A6FB99}"/>
              </a:ext>
            </a:extLst>
          </p:cNvPr>
          <p:cNvSpPr/>
          <p:nvPr/>
        </p:nvSpPr>
        <p:spPr>
          <a:xfrm>
            <a:off x="6096000" y="3569404"/>
            <a:ext cx="5002212" cy="2160370"/>
          </a:xfrm>
          <a:prstGeom prst="borderCallout2">
            <a:avLst>
              <a:gd name="adj1" fmla="val 60769"/>
              <a:gd name="adj2" fmla="val -3223"/>
              <a:gd name="adj3" fmla="val 61046"/>
              <a:gd name="adj4" fmla="val -14727"/>
              <a:gd name="adj5" fmla="val 28235"/>
              <a:gd name="adj6" fmla="val -3443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育てたことのあるキャラクターは</a:t>
            </a:r>
            <a:endParaRPr kumimoji="1" lang="en-US" altLang="ja-JP" sz="2000" dirty="0"/>
          </a:p>
          <a:p>
            <a:pPr algn="ctr"/>
            <a:r>
              <a:rPr kumimoji="1" lang="ja-JP" altLang="en-US" sz="2000" dirty="0"/>
              <a:t>「？」のロックが解除されて、</a:t>
            </a:r>
            <a:endParaRPr kumimoji="1" lang="en-US" altLang="ja-JP" sz="2000" dirty="0"/>
          </a:p>
          <a:p>
            <a:pPr algn="ctr"/>
            <a:r>
              <a:rPr kumimoji="1" lang="ja-JP" altLang="en-US" sz="2000" dirty="0"/>
              <a:t>キャラクターの画像が表示される。</a:t>
            </a:r>
            <a:endParaRPr kumimoji="1" lang="en-US" altLang="ja-JP" sz="1600" dirty="0"/>
          </a:p>
        </p:txBody>
      </p:sp>
    </p:spTree>
    <p:extLst>
      <p:ext uri="{BB962C8B-B14F-4D97-AF65-F5344CB8AC3E}">
        <p14:creationId xmlns:p14="http://schemas.microsoft.com/office/powerpoint/2010/main" val="3704701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6287626-4F56-43C4-AD36-EB8092E95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4293363284"/>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2842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C38AA27D-85EF-4AE9-A88E-3C46357F4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D76A96D-406B-4D7B-8985-D542A8199011}"/>
              </a:ext>
            </a:extLst>
          </p:cNvPr>
          <p:cNvGrpSpPr/>
          <p:nvPr/>
        </p:nvGrpSpPr>
        <p:grpSpPr>
          <a:xfrm>
            <a:off x="274320" y="310951"/>
            <a:ext cx="8128000" cy="1157130"/>
            <a:chOff x="0" y="328368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7A7B19F1-2A75-42B4-9038-B60E8722C53F}"/>
                </a:ext>
              </a:extLst>
            </p:cNvPr>
            <p:cNvSpPr/>
            <p:nvPr/>
          </p:nvSpPr>
          <p:spPr>
            <a:xfrm>
              <a:off x="0" y="328368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64247813-8FB8-4DC1-9DCF-67280C365861}"/>
                </a:ext>
              </a:extLst>
            </p:cNvPr>
            <p:cNvSpPr txBox="1"/>
            <p:nvPr/>
          </p:nvSpPr>
          <p:spPr>
            <a:xfrm>
              <a:off x="56486" y="334016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着せ替えショップではポイントを利用して、キャラクターの装飾品を購入できる。</a:t>
            </a:r>
            <a:endParaRPr kumimoji="1" lang="en-US" altLang="ja-JP" sz="2000" dirty="0"/>
          </a:p>
          <a:p>
            <a:r>
              <a:rPr kumimoji="1" lang="ja-JP" altLang="en-US" sz="2000" dirty="0"/>
              <a:t>購入した装飾品は着替えるボタンで着用でき、部屋のキャラクターに反映される。</a:t>
            </a:r>
            <a:endParaRPr kumimoji="1" lang="en-US" altLang="ja-JP" sz="2000" dirty="0"/>
          </a:p>
        </p:txBody>
      </p:sp>
      <p:sp>
        <p:nvSpPr>
          <p:cNvPr id="11" name="四角形: 角を丸くする 10">
            <a:extLst>
              <a:ext uri="{FF2B5EF4-FFF2-40B4-BE49-F238E27FC236}">
                <a16:creationId xmlns:a16="http://schemas.microsoft.com/office/drawing/2014/main" id="{91763566-CCB2-489E-8B7F-2C66D8ECCACD}"/>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3F340818-64CC-4CD5-85A9-FED4C27A561A}"/>
              </a:ext>
            </a:extLst>
          </p:cNvPr>
          <p:cNvPicPr>
            <a:picLocks noChangeAspect="1"/>
          </p:cNvPicPr>
          <p:nvPr/>
        </p:nvPicPr>
        <p:blipFill>
          <a:blip r:embed="rId5"/>
          <a:stretch>
            <a:fillRect/>
          </a:stretch>
        </p:blipFill>
        <p:spPr>
          <a:xfrm>
            <a:off x="3712093" y="2803435"/>
            <a:ext cx="4767813" cy="3883065"/>
          </a:xfrm>
          <a:prstGeom prst="rect">
            <a:avLst/>
          </a:prstGeom>
        </p:spPr>
      </p:pic>
      <p:sp>
        <p:nvSpPr>
          <p:cNvPr id="14" name="吹き出し: 折線 13">
            <a:extLst>
              <a:ext uri="{FF2B5EF4-FFF2-40B4-BE49-F238E27FC236}">
                <a16:creationId xmlns:a16="http://schemas.microsoft.com/office/drawing/2014/main" id="{EADD6B87-A68F-47E9-8872-E7472A520D64}"/>
              </a:ext>
            </a:extLst>
          </p:cNvPr>
          <p:cNvSpPr/>
          <p:nvPr/>
        </p:nvSpPr>
        <p:spPr>
          <a:xfrm>
            <a:off x="8646320" y="3429000"/>
            <a:ext cx="3272154" cy="1449897"/>
          </a:xfrm>
          <a:prstGeom prst="borderCallout2">
            <a:avLst>
              <a:gd name="adj1" fmla="val 108573"/>
              <a:gd name="adj2" fmla="val 18674"/>
              <a:gd name="adj3" fmla="val 173200"/>
              <a:gd name="adj4" fmla="val 18400"/>
              <a:gd name="adj5" fmla="val 175276"/>
              <a:gd name="adj6" fmla="val -5851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購入ボタン</a:t>
            </a:r>
            <a:endParaRPr kumimoji="1" lang="en-US" altLang="ja-JP" dirty="0"/>
          </a:p>
          <a:p>
            <a:pPr algn="ctr"/>
            <a:r>
              <a:rPr kumimoji="1" lang="ja-JP" altLang="en-US" sz="1400" dirty="0"/>
              <a:t>ポイントを利用して様々なアイテムを購入することができ、自分オリジナルのキャラクターを作ることができる</a:t>
            </a:r>
            <a:endParaRPr kumimoji="1" lang="en-US" altLang="ja-JP" sz="1400" dirty="0"/>
          </a:p>
        </p:txBody>
      </p:sp>
      <p:sp>
        <p:nvSpPr>
          <p:cNvPr id="15" name="吹き出し: 折線 14">
            <a:extLst>
              <a:ext uri="{FF2B5EF4-FFF2-40B4-BE49-F238E27FC236}">
                <a16:creationId xmlns:a16="http://schemas.microsoft.com/office/drawing/2014/main" id="{3A45A561-B316-49D8-8A97-31C5EF65DEA4}"/>
              </a:ext>
            </a:extLst>
          </p:cNvPr>
          <p:cNvSpPr/>
          <p:nvPr/>
        </p:nvSpPr>
        <p:spPr>
          <a:xfrm>
            <a:off x="251303" y="3521754"/>
            <a:ext cx="3272154" cy="1449897"/>
          </a:xfrm>
          <a:prstGeom prst="borderCallout2">
            <a:avLst>
              <a:gd name="adj1" fmla="val 108660"/>
              <a:gd name="adj2" fmla="val 78581"/>
              <a:gd name="adj3" fmla="val 171448"/>
              <a:gd name="adj4" fmla="val 78287"/>
              <a:gd name="adj5" fmla="val 172473"/>
              <a:gd name="adj6" fmla="val 164420"/>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着替えるボタン</a:t>
            </a:r>
            <a:endParaRPr kumimoji="1" lang="en-US" altLang="ja-JP" dirty="0"/>
          </a:p>
          <a:p>
            <a:pPr algn="ctr"/>
            <a:r>
              <a:rPr kumimoji="1" lang="ja-JP" altLang="en-US" sz="1400" dirty="0"/>
              <a:t>購入済みのアイテムを選択して「着替える」を押すと、部屋にいるキャラクターがそのアイテムを着用している</a:t>
            </a:r>
            <a:endParaRPr kumimoji="1" lang="en-US" altLang="ja-JP" sz="1400" dirty="0"/>
          </a:p>
        </p:txBody>
      </p:sp>
    </p:spTree>
    <p:extLst>
      <p:ext uri="{BB962C8B-B14F-4D97-AF65-F5344CB8AC3E}">
        <p14:creationId xmlns:p14="http://schemas.microsoft.com/office/powerpoint/2010/main" val="2707205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D6280B6E-BEA6-4546-AA5D-B871493B4281}"/>
              </a:ext>
            </a:extLst>
          </p:cNvPr>
          <p:cNvSpPr>
            <a:spLocks noGrp="1"/>
          </p:cNvSpPr>
          <p:nvPr>
            <p:ph type="title"/>
          </p:nvPr>
        </p:nvSpPr>
        <p:spPr/>
        <p:txBody>
          <a:bodyPr>
            <a:normAutofit/>
          </a:bodyPr>
          <a:lstStyle/>
          <a:p>
            <a:r>
              <a:rPr lang="ja-JP" altLang="en-US" dirty="0"/>
              <a:t>ここまで我々のプロダクトについて話してきましたが、、、</a:t>
            </a:r>
          </a:p>
        </p:txBody>
      </p:sp>
      <p:sp>
        <p:nvSpPr>
          <p:cNvPr id="28" name="テキスト ボックス 27">
            <a:extLst>
              <a:ext uri="{FF2B5EF4-FFF2-40B4-BE49-F238E27FC236}">
                <a16:creationId xmlns:a16="http://schemas.microsoft.com/office/drawing/2014/main" id="{FE4F5EB0-8231-4A39-8DAF-F7D4078A8F33}"/>
              </a:ext>
            </a:extLst>
          </p:cNvPr>
          <p:cNvSpPr txBox="1"/>
          <p:nvPr/>
        </p:nvSpPr>
        <p:spPr>
          <a:xfrm>
            <a:off x="1564640" y="2733040"/>
            <a:ext cx="8981440" cy="2585323"/>
          </a:xfrm>
          <a:prstGeom prst="rect">
            <a:avLst/>
          </a:prstGeom>
          <a:noFill/>
        </p:spPr>
        <p:txBody>
          <a:bodyPr wrap="square" rtlCol="0">
            <a:spAutoFit/>
          </a:bodyPr>
          <a:lstStyle/>
          <a:p>
            <a:pPr algn="ctr"/>
            <a:r>
              <a:rPr kumimoji="1" lang="ja-JP" altLang="en-US" sz="5400" dirty="0"/>
              <a:t>実は今までの話は</a:t>
            </a:r>
            <a:endParaRPr kumimoji="1" lang="en-US" altLang="ja-JP" sz="5400" dirty="0"/>
          </a:p>
          <a:p>
            <a:pPr algn="ctr"/>
            <a:r>
              <a:rPr kumimoji="1" lang="ja-JP" altLang="en-US" sz="5400" dirty="0"/>
              <a:t>理想にすぎませんでした。</a:t>
            </a:r>
            <a:endParaRPr kumimoji="1" lang="en-US" altLang="ja-JP" sz="5400" dirty="0"/>
          </a:p>
          <a:p>
            <a:pPr algn="ctr"/>
            <a:r>
              <a:rPr kumimoji="1" lang="en-US" altLang="ja-JP" sz="5400" dirty="0"/>
              <a:t>(´;ω;</a:t>
            </a:r>
            <a:r>
              <a:rPr kumimoji="1" lang="ja-JP" altLang="en-US" sz="5400" dirty="0"/>
              <a:t>｀</a:t>
            </a:r>
            <a:r>
              <a:rPr kumimoji="1" lang="en-US" altLang="ja-JP" sz="5400" dirty="0"/>
              <a:t>)</a:t>
            </a:r>
            <a:endParaRPr kumimoji="1" lang="ja-JP" altLang="en-US" sz="5400" dirty="0"/>
          </a:p>
        </p:txBody>
      </p:sp>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1CFAB-A735-4A31-A51D-42FE1F5E94E0}"/>
              </a:ext>
            </a:extLst>
          </p:cNvPr>
          <p:cNvSpPr>
            <a:spLocks noGrp="1"/>
          </p:cNvSpPr>
          <p:nvPr>
            <p:ph type="title"/>
          </p:nvPr>
        </p:nvSpPr>
        <p:spPr>
          <a:xfrm>
            <a:off x="1066800" y="1109763"/>
            <a:ext cx="10058400" cy="565265"/>
          </a:xfrm>
        </p:spPr>
        <p:txBody>
          <a:bodyPr rtlCol="0">
            <a:normAutofit fontScale="90000"/>
          </a:bodyPr>
          <a:lstStyle/>
          <a:p>
            <a:pPr rtl="0">
              <a:spcBef>
                <a:spcPts val="0"/>
              </a:spcBef>
              <a:spcAft>
                <a:spcPts val="0"/>
              </a:spcAft>
            </a:pPr>
            <a:br>
              <a:rPr lang="ja-JP" altLang="en-US" b="0" dirty="0">
                <a:effectLst/>
              </a:rPr>
            </a:br>
            <a:r>
              <a:rPr lang="ja-JP" altLang="en-US" sz="3200" b="0" i="0" dirty="0">
                <a:solidFill>
                  <a:srgbClr val="000000"/>
                </a:solidFill>
                <a:effectLst/>
                <a:latin typeface="Arial" panose="020B0604020202020204" pitchFamily="34" charset="0"/>
              </a:rPr>
              <a:t>今回惜しくも実装できなかった機能</a:t>
            </a:r>
            <a:br>
              <a:rPr lang="ja-JP" altLang="en-US" dirty="0"/>
            </a:br>
            <a:endParaRPr lang="ja-JP" altLang="en-US" dirty="0"/>
          </a:p>
        </p:txBody>
      </p:sp>
      <p:sp>
        <p:nvSpPr>
          <p:cNvPr id="40" name="コンテンツ プレースホルダー 28">
            <a:extLst>
              <a:ext uri="{FF2B5EF4-FFF2-40B4-BE49-F238E27FC236}">
                <a16:creationId xmlns:a16="http://schemas.microsoft.com/office/drawing/2014/main" id="{DA2C1685-839D-BB46-B1E8-A38664748DCC}"/>
              </a:ext>
            </a:extLst>
          </p:cNvPr>
          <p:cNvSpPr>
            <a:spLocks noGrp="1"/>
          </p:cNvSpPr>
          <p:nvPr>
            <p:ph idx="16"/>
          </p:nvPr>
        </p:nvSpPr>
        <p:spPr>
          <a:xfrm>
            <a:off x="1657183" y="1992416"/>
            <a:ext cx="4114800" cy="274320"/>
          </a:xfrm>
        </p:spPr>
        <p:txBody>
          <a:bodyPr rtlCol="0"/>
          <a:lstStyle/>
          <a:p>
            <a:pPr rtl="0"/>
            <a:r>
              <a:rPr lang="ja-JP" altLang="en-US" dirty="0"/>
              <a:t>ポイントの詳細設定</a:t>
            </a:r>
          </a:p>
        </p:txBody>
      </p:sp>
      <p:sp>
        <p:nvSpPr>
          <p:cNvPr id="38" name="コンテンツ プレースホルダー 3">
            <a:extLst>
              <a:ext uri="{FF2B5EF4-FFF2-40B4-BE49-F238E27FC236}">
                <a16:creationId xmlns:a16="http://schemas.microsoft.com/office/drawing/2014/main" id="{032280DC-AEF9-204E-A92B-A433E91E435C}"/>
              </a:ext>
            </a:extLst>
          </p:cNvPr>
          <p:cNvSpPr>
            <a:spLocks noGrp="1"/>
          </p:cNvSpPr>
          <p:nvPr>
            <p:ph idx="1"/>
          </p:nvPr>
        </p:nvSpPr>
        <p:spPr>
          <a:xfrm>
            <a:off x="1657183" y="2287970"/>
            <a:ext cx="4114800" cy="997601"/>
          </a:xfrm>
        </p:spPr>
        <p:txBody>
          <a:bodyPr vert="horz" lIns="91440" tIns="45720" rIns="91440" bIns="45720" rtlCol="0" anchor="t">
            <a:normAutofit/>
          </a:bodyPr>
          <a:lstStyle/>
          <a:p>
            <a:pPr rtl="0"/>
            <a:r>
              <a:rPr lang="ja-JP" altLang="en-US" sz="1200" dirty="0"/>
              <a:t>目標達成率に応じたポイントと、ログインボーナスによるポイントの付与を予定していた。現段階では、ログインする毎にポイント付与される仕組みになっている。</a:t>
            </a:r>
          </a:p>
        </p:txBody>
      </p:sp>
      <p:sp>
        <p:nvSpPr>
          <p:cNvPr id="43" name="コンテンツ プレースホルダー 31">
            <a:extLst>
              <a:ext uri="{FF2B5EF4-FFF2-40B4-BE49-F238E27FC236}">
                <a16:creationId xmlns:a16="http://schemas.microsoft.com/office/drawing/2014/main" id="{FFD777EC-E653-DE40-A635-99F5A0B723DE}"/>
              </a:ext>
            </a:extLst>
          </p:cNvPr>
          <p:cNvSpPr>
            <a:spLocks noGrp="1"/>
          </p:cNvSpPr>
          <p:nvPr>
            <p:ph idx="19"/>
          </p:nvPr>
        </p:nvSpPr>
        <p:spPr>
          <a:xfrm>
            <a:off x="1657183" y="3253187"/>
            <a:ext cx="4114800" cy="274320"/>
          </a:xfrm>
        </p:spPr>
        <p:txBody>
          <a:bodyPr rtlCol="0"/>
          <a:lstStyle/>
          <a:p>
            <a:pPr rtl="0"/>
            <a:r>
              <a:rPr lang="ja-JP" altLang="en-US" dirty="0"/>
              <a:t>装飾品機能</a:t>
            </a:r>
          </a:p>
        </p:txBody>
      </p:sp>
      <p:sp>
        <p:nvSpPr>
          <p:cNvPr id="42" name="コンテンツ プレースホルダー 30">
            <a:extLst>
              <a:ext uri="{FF2B5EF4-FFF2-40B4-BE49-F238E27FC236}">
                <a16:creationId xmlns:a16="http://schemas.microsoft.com/office/drawing/2014/main" id="{F040CB1D-0082-0741-910A-688CA7131529}"/>
              </a:ext>
            </a:extLst>
          </p:cNvPr>
          <p:cNvSpPr>
            <a:spLocks noGrp="1"/>
          </p:cNvSpPr>
          <p:nvPr>
            <p:ph idx="18"/>
          </p:nvPr>
        </p:nvSpPr>
        <p:spPr>
          <a:xfrm>
            <a:off x="1657183" y="3548741"/>
            <a:ext cx="4286416" cy="1196475"/>
          </a:xfrm>
        </p:spPr>
        <p:txBody>
          <a:bodyPr rtlCol="0">
            <a:normAutofit/>
          </a:bodyPr>
          <a:lstStyle/>
          <a:p>
            <a:pPr rtl="0"/>
            <a:r>
              <a:rPr lang="ja-JP" altLang="en-US" sz="1200" dirty="0"/>
              <a:t>購入した装飾品を選択し「着替えるボタン」を押すと、部屋にいるキャラクターが身に着けることができることを予定していた。現段階では、「着替えるボタン」と「購入ボタン」がそもそも機能していない。</a:t>
            </a:r>
          </a:p>
        </p:txBody>
      </p:sp>
      <p:sp>
        <p:nvSpPr>
          <p:cNvPr id="45" name="コンテンツ プレースホルダー 33">
            <a:extLst>
              <a:ext uri="{FF2B5EF4-FFF2-40B4-BE49-F238E27FC236}">
                <a16:creationId xmlns:a16="http://schemas.microsoft.com/office/drawing/2014/main" id="{C911C704-AC3A-3B4A-818C-F79DBA6526F6}"/>
              </a:ext>
            </a:extLst>
          </p:cNvPr>
          <p:cNvSpPr>
            <a:spLocks noGrp="1"/>
          </p:cNvSpPr>
          <p:nvPr>
            <p:ph idx="21"/>
          </p:nvPr>
        </p:nvSpPr>
        <p:spPr>
          <a:xfrm>
            <a:off x="1657183" y="4489947"/>
            <a:ext cx="4114800" cy="274320"/>
          </a:xfrm>
        </p:spPr>
        <p:txBody>
          <a:bodyPr rtlCol="0"/>
          <a:lstStyle/>
          <a:p>
            <a:pPr rtl="0"/>
            <a:r>
              <a:rPr lang="ja-JP" altLang="en-US" dirty="0"/>
              <a:t>進化の段階</a:t>
            </a:r>
          </a:p>
        </p:txBody>
      </p:sp>
      <p:sp>
        <p:nvSpPr>
          <p:cNvPr id="44" name="コンテンツ プレースホルダー 32">
            <a:extLst>
              <a:ext uri="{FF2B5EF4-FFF2-40B4-BE49-F238E27FC236}">
                <a16:creationId xmlns:a16="http://schemas.microsoft.com/office/drawing/2014/main" id="{F52A6075-6FBF-5D4F-8457-C7E43D8C6DE0}"/>
              </a:ext>
            </a:extLst>
          </p:cNvPr>
          <p:cNvSpPr>
            <a:spLocks noGrp="1"/>
          </p:cNvSpPr>
          <p:nvPr>
            <p:ph idx="20"/>
          </p:nvPr>
        </p:nvSpPr>
        <p:spPr>
          <a:xfrm>
            <a:off x="1657182" y="4785502"/>
            <a:ext cx="4286417" cy="731520"/>
          </a:xfrm>
        </p:spPr>
        <p:txBody>
          <a:bodyPr rtlCol="0">
            <a:noAutofit/>
          </a:bodyPr>
          <a:lstStyle/>
          <a:p>
            <a:pPr rtl="0"/>
            <a:r>
              <a:rPr lang="ja-JP" altLang="en-US" sz="1200" dirty="0"/>
              <a:t>進化は</a:t>
            </a:r>
            <a:r>
              <a:rPr lang="en-US" altLang="ja-JP" sz="1200" dirty="0"/>
              <a:t>4</a:t>
            </a:r>
            <a:r>
              <a:rPr lang="ja-JP" altLang="en-US" sz="1200" dirty="0"/>
              <a:t>段階あり、目標期間のログイン日数が</a:t>
            </a:r>
            <a:r>
              <a:rPr lang="en-US" altLang="ja-JP" sz="1200" dirty="0"/>
              <a:t>25</a:t>
            </a:r>
            <a:r>
              <a:rPr lang="ja-JP" altLang="en-US" sz="1200" dirty="0"/>
              <a:t>％分達成する毎にキャラクターが進化することを予定していた。現段階では、進化しない。一生同じビジュアルを愛でるしかない。</a:t>
            </a:r>
          </a:p>
        </p:txBody>
      </p:sp>
      <p:sp>
        <p:nvSpPr>
          <p:cNvPr id="41" name="コンテンツ プレースホルダー 29">
            <a:extLst>
              <a:ext uri="{FF2B5EF4-FFF2-40B4-BE49-F238E27FC236}">
                <a16:creationId xmlns:a16="http://schemas.microsoft.com/office/drawing/2014/main" id="{C9FA8C80-0154-4B4D-9712-FE3DB4C3C6F6}"/>
              </a:ext>
            </a:extLst>
          </p:cNvPr>
          <p:cNvSpPr>
            <a:spLocks noGrp="1"/>
          </p:cNvSpPr>
          <p:nvPr>
            <p:ph idx="17"/>
          </p:nvPr>
        </p:nvSpPr>
        <p:spPr>
          <a:xfrm>
            <a:off x="6404811" y="2011466"/>
            <a:ext cx="4114800" cy="274320"/>
          </a:xfrm>
        </p:spPr>
        <p:txBody>
          <a:bodyPr rtlCol="0"/>
          <a:lstStyle/>
          <a:p>
            <a:pPr rtl="0"/>
            <a:r>
              <a:rPr lang="ja-JP" altLang="en-US" dirty="0"/>
              <a:t>キャラクターが残日を教えてくれる機能</a:t>
            </a:r>
          </a:p>
        </p:txBody>
      </p:sp>
      <p:sp>
        <p:nvSpPr>
          <p:cNvPr id="39" name="コンテンツ プレースホルダー 4">
            <a:extLst>
              <a:ext uri="{FF2B5EF4-FFF2-40B4-BE49-F238E27FC236}">
                <a16:creationId xmlns:a16="http://schemas.microsoft.com/office/drawing/2014/main" id="{8F90BA52-ED8F-7744-B135-D2F22EC0C846}"/>
              </a:ext>
            </a:extLst>
          </p:cNvPr>
          <p:cNvSpPr>
            <a:spLocks noGrp="1"/>
          </p:cNvSpPr>
          <p:nvPr>
            <p:ph idx="15"/>
          </p:nvPr>
        </p:nvSpPr>
        <p:spPr>
          <a:xfrm>
            <a:off x="6420019" y="2277826"/>
            <a:ext cx="4114800" cy="941047"/>
          </a:xfrm>
        </p:spPr>
        <p:txBody>
          <a:bodyPr rtlCol="0">
            <a:noAutofit/>
          </a:bodyPr>
          <a:lstStyle/>
          <a:p>
            <a:pPr rtl="0"/>
            <a:r>
              <a:rPr lang="ja-JP" altLang="en-US" sz="1200" dirty="0"/>
              <a:t>カレンダーページ下部にいる育成キャラクターが吹き出しで残りの日数を教えてくれる機能を予定していた。現段階では、キャラクターは存在するものの吹き出しの機能が備わっていない。</a:t>
            </a:r>
          </a:p>
        </p:txBody>
      </p:sp>
      <p:sp>
        <p:nvSpPr>
          <p:cNvPr id="47" name="コンテンツ プレースホルダー 35">
            <a:extLst>
              <a:ext uri="{FF2B5EF4-FFF2-40B4-BE49-F238E27FC236}">
                <a16:creationId xmlns:a16="http://schemas.microsoft.com/office/drawing/2014/main" id="{DA3D0C66-F3DC-0A49-B50D-9EA3966FF404}"/>
              </a:ext>
            </a:extLst>
          </p:cNvPr>
          <p:cNvSpPr>
            <a:spLocks noGrp="1"/>
          </p:cNvSpPr>
          <p:nvPr>
            <p:ph idx="23"/>
          </p:nvPr>
        </p:nvSpPr>
        <p:spPr>
          <a:xfrm>
            <a:off x="6404811" y="3628729"/>
            <a:ext cx="4114800" cy="274320"/>
          </a:xfrm>
        </p:spPr>
        <p:txBody>
          <a:bodyPr rtlCol="0"/>
          <a:lstStyle/>
          <a:p>
            <a:pPr rtl="0"/>
            <a:r>
              <a:rPr lang="ja-JP" altLang="en-US" dirty="0"/>
              <a:t>自動計算機能</a:t>
            </a:r>
          </a:p>
        </p:txBody>
      </p:sp>
      <p:sp>
        <p:nvSpPr>
          <p:cNvPr id="46" name="コンテンツ プレースホルダー 34">
            <a:extLst>
              <a:ext uri="{FF2B5EF4-FFF2-40B4-BE49-F238E27FC236}">
                <a16:creationId xmlns:a16="http://schemas.microsoft.com/office/drawing/2014/main" id="{9E2D7212-9D44-BA47-91D4-3FB11FDCE39E}"/>
              </a:ext>
            </a:extLst>
          </p:cNvPr>
          <p:cNvSpPr>
            <a:spLocks noGrp="1"/>
          </p:cNvSpPr>
          <p:nvPr>
            <p:ph idx="22"/>
          </p:nvPr>
        </p:nvSpPr>
        <p:spPr>
          <a:xfrm>
            <a:off x="6404811" y="4001355"/>
            <a:ext cx="4286417" cy="1132620"/>
          </a:xfrm>
        </p:spPr>
        <p:txBody>
          <a:bodyPr rtlCol="0">
            <a:noAutofit/>
          </a:bodyPr>
          <a:lstStyle/>
          <a:p>
            <a:pPr rtl="0"/>
            <a:r>
              <a:rPr lang="ja-JP" altLang="ja-JP" sz="1200" dirty="0"/>
              <a:t>入力された値から</a:t>
            </a:r>
            <a:r>
              <a:rPr lang="ja-JP" altLang="en-US" sz="1200" dirty="0"/>
              <a:t>１</a:t>
            </a:r>
            <a:r>
              <a:rPr lang="ja-JP" altLang="ja-JP" sz="1200" dirty="0"/>
              <a:t>日に必要な貯金額（目標金額</a:t>
            </a:r>
            <a:r>
              <a:rPr lang="en-US" altLang="ja-JP" sz="1200" dirty="0"/>
              <a:t> / </a:t>
            </a:r>
            <a:r>
              <a:rPr lang="ja-JP" altLang="ja-JP" sz="1200" dirty="0"/>
              <a:t>期間）</a:t>
            </a:r>
            <a:r>
              <a:rPr lang="ja-JP" altLang="en-US" sz="1200" dirty="0"/>
              <a:t>の</a:t>
            </a:r>
            <a:r>
              <a:rPr lang="ja-JP" altLang="ja-JP" sz="1200" dirty="0"/>
              <a:t>算出</a:t>
            </a:r>
            <a:r>
              <a:rPr lang="ja-JP" altLang="en-US" sz="1200" dirty="0"/>
              <a:t>と、１</a:t>
            </a:r>
            <a:r>
              <a:rPr lang="ja-JP" altLang="ja-JP" sz="1200" dirty="0"/>
              <a:t>日に使用できる金額（入力された金額</a:t>
            </a:r>
            <a:r>
              <a:rPr lang="en-US" altLang="ja-JP" sz="1200" dirty="0"/>
              <a:t> / </a:t>
            </a:r>
            <a:r>
              <a:rPr lang="ja-JP" altLang="ja-JP" sz="1200" dirty="0"/>
              <a:t>期間）</a:t>
            </a:r>
            <a:r>
              <a:rPr lang="ja-JP" altLang="en-US" sz="1200" dirty="0"/>
              <a:t>の</a:t>
            </a:r>
            <a:r>
              <a:rPr lang="ja-JP" altLang="ja-JP" sz="1200" dirty="0"/>
              <a:t>算出</a:t>
            </a:r>
            <a:r>
              <a:rPr lang="ja-JP" altLang="en-US" sz="1200" dirty="0"/>
              <a:t>し</a:t>
            </a:r>
            <a:r>
              <a:rPr lang="ja-JP" altLang="ja-JP" sz="1200" dirty="0"/>
              <a:t>、画面に表示</a:t>
            </a:r>
            <a:r>
              <a:rPr lang="ja-JP" altLang="en-US" sz="1200" dirty="0"/>
              <a:t>する予定だったが、データベースとの紐づけが難しかったため断念。</a:t>
            </a:r>
          </a:p>
        </p:txBody>
      </p:sp>
      <p:sp>
        <p:nvSpPr>
          <p:cNvPr id="15" name="コンテンツ プレースホルダー 34">
            <a:extLst>
              <a:ext uri="{FF2B5EF4-FFF2-40B4-BE49-F238E27FC236}">
                <a16:creationId xmlns:a16="http://schemas.microsoft.com/office/drawing/2014/main" id="{56FC89C9-AA01-44A2-B77C-A9BBDBB8345F}"/>
              </a:ext>
            </a:extLst>
          </p:cNvPr>
          <p:cNvSpPr txBox="1">
            <a:spLocks/>
          </p:cNvSpPr>
          <p:nvPr/>
        </p:nvSpPr>
        <p:spPr>
          <a:xfrm>
            <a:off x="10310061" y="5508196"/>
            <a:ext cx="938964" cy="480081"/>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000" dirty="0"/>
              <a:t>などなど</a:t>
            </a:r>
          </a:p>
        </p:txBody>
      </p:sp>
    </p:spTree>
    <p:extLst>
      <p:ext uri="{BB962C8B-B14F-4D97-AF65-F5344CB8AC3E}">
        <p14:creationId xmlns:p14="http://schemas.microsoft.com/office/powerpoint/2010/main" val="220862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552440" cy="640080"/>
          </a:xfrm>
        </p:spPr>
        <p:txBody>
          <a:bodyPr rtlCol="0">
            <a:noAutofit/>
          </a:bodyPr>
          <a:lstStyle/>
          <a:p>
            <a:pPr rtl="0"/>
            <a:r>
              <a:rPr lang="ja-JP" altLang="en-US" dirty="0"/>
              <a:t>苦労した点とその克服方法</a:t>
            </a:r>
          </a:p>
        </p:txBody>
      </p:sp>
      <p:sp>
        <p:nvSpPr>
          <p:cNvPr id="6" name="コンテンツ プレースホルダー 5">
            <a:extLst>
              <a:ext uri="{FF2B5EF4-FFF2-40B4-BE49-F238E27FC236}">
                <a16:creationId xmlns:a16="http://schemas.microsoft.com/office/drawing/2014/main" id="{5A6B31B0-7B84-475D-961F-09C0191F91A2}"/>
              </a:ext>
            </a:extLst>
          </p:cNvPr>
          <p:cNvSpPr>
            <a:spLocks noGrp="1"/>
          </p:cNvSpPr>
          <p:nvPr>
            <p:ph sz="half" idx="2"/>
          </p:nvPr>
        </p:nvSpPr>
        <p:spPr>
          <a:xfrm>
            <a:off x="1428750" y="2295525"/>
            <a:ext cx="9467850" cy="3467099"/>
          </a:xfrm>
        </p:spPr>
        <p:txBody>
          <a:bodyPr vert="horz" lIns="91440" tIns="45720" rIns="91440" bIns="45720" rtlCol="0" anchor="t">
            <a:normAutofit/>
          </a:bodyPr>
          <a:lstStyle/>
          <a:p>
            <a:pPr marL="285750" indent="-285750" rtl="0">
              <a:buFont typeface="Arial" panose="020B0604020202020204" pitchFamily="34" charset="0"/>
              <a:buChar char="•"/>
            </a:pPr>
            <a:r>
              <a:rPr lang="en-US" altLang="ja-JP" b="1" noProof="1"/>
              <a:t>GitHub</a:t>
            </a:r>
            <a:r>
              <a:rPr lang="ja-JP" altLang="en-US" b="1" noProof="1"/>
              <a:t>の衝突によるデータ消失</a:t>
            </a:r>
            <a:endParaRPr lang="en-US" altLang="ja-JP" b="1" noProof="1"/>
          </a:p>
          <a:p>
            <a:r>
              <a:rPr lang="ja-JP" altLang="en-US" noProof="1"/>
              <a:t>⇒ </a:t>
            </a:r>
            <a:r>
              <a:rPr lang="en-US" altLang="ja-JP" noProof="1"/>
              <a:t>Slack</a:t>
            </a:r>
            <a:r>
              <a:rPr lang="ja-JP" altLang="en-US" noProof="1"/>
              <a:t>と</a:t>
            </a:r>
            <a:r>
              <a:rPr lang="en-US" altLang="ja-JP" noProof="1"/>
              <a:t>zoom</a:t>
            </a:r>
            <a:r>
              <a:rPr lang="ja-JP" altLang="en-US" noProof="1"/>
              <a:t>で自分が触っているファイルを逐一報告する</a:t>
            </a:r>
            <a:endParaRPr lang="en-US" altLang="ja-JP" noProof="1"/>
          </a:p>
          <a:p>
            <a:pPr marL="285750" indent="-285750">
              <a:buFont typeface="Arial" panose="020B0604020202020204" pitchFamily="34" charset="0"/>
              <a:buChar char="•"/>
            </a:pPr>
            <a:r>
              <a:rPr lang="ja-JP" altLang="en-US" b="1" dirty="0"/>
              <a:t>誰が見てもわかりやすい要件定義書を作るのが難しかった</a:t>
            </a:r>
            <a:endParaRPr lang="en-US" altLang="ja-JP" b="1" dirty="0"/>
          </a:p>
          <a:p>
            <a:r>
              <a:rPr lang="ja-JP" altLang="en-US" noProof="1"/>
              <a:t>⇒</a:t>
            </a:r>
            <a:endParaRPr lang="en-US" altLang="ja-JP" noProof="1"/>
          </a:p>
          <a:p>
            <a:pPr marL="285750" indent="-285750">
              <a:spcAft>
                <a:spcPts val="0"/>
              </a:spcAft>
              <a:buFont typeface="Arial" panose="020B0604020202020204" pitchFamily="34" charset="0"/>
              <a:buChar char="•"/>
            </a:pPr>
            <a:r>
              <a:rPr lang="ja-JP" altLang="en-US" b="1" dirty="0"/>
              <a:t>機能を追加することが難しいと判断し、断念した機能があった</a:t>
            </a:r>
            <a:endParaRPr lang="en-US" altLang="ja-JP" b="1" dirty="0"/>
          </a:p>
          <a:p>
            <a:pPr>
              <a:spcAft>
                <a:spcPts val="0"/>
              </a:spcAft>
            </a:pPr>
            <a:r>
              <a:rPr lang="ja-JP" altLang="en-US" dirty="0"/>
              <a:t>⇒</a:t>
            </a:r>
            <a:endParaRPr lang="en-US" altLang="ja-JP" dirty="0"/>
          </a:p>
          <a:p>
            <a:pPr marL="285750" indent="-285750">
              <a:spcAft>
                <a:spcPts val="0"/>
              </a:spcAft>
              <a:buFont typeface="Arial" panose="020B0604020202020204" pitchFamily="34" charset="0"/>
              <a:buChar char="•"/>
            </a:pPr>
            <a:r>
              <a:rPr lang="en-US" altLang="ja-JP" b="1" dirty="0"/>
              <a:t>DB</a:t>
            </a:r>
            <a:r>
              <a:rPr lang="ja-JP" altLang="en-US" b="1" dirty="0"/>
              <a:t>の物理名の作成において、わかりやすい名前にすることが難しかった</a:t>
            </a:r>
            <a:endParaRPr lang="en-US" altLang="ja-JP" b="1" dirty="0"/>
          </a:p>
          <a:p>
            <a:pPr>
              <a:spcAft>
                <a:spcPts val="0"/>
              </a:spcAft>
            </a:pPr>
            <a:r>
              <a:rPr lang="ja-JP" altLang="en-US" dirty="0"/>
              <a:t>⇒</a:t>
            </a:r>
          </a:p>
          <a:p>
            <a:endParaRPr lang="en-US" altLang="ja-JP" noProof="1"/>
          </a:p>
          <a:p>
            <a:pPr marL="285750" indent="-285750">
              <a:buFont typeface="Arial" panose="020B0604020202020204" pitchFamily="34" charset="0"/>
              <a:buChar char="•"/>
            </a:pPr>
            <a:endParaRPr lang="en-US" altLang="ja-JP" noProof="1"/>
          </a:p>
          <a:p>
            <a:pPr rtl="0"/>
            <a:endParaRPr lang="en-US" altLang="ja-JP" noProof="1"/>
          </a:p>
        </p:txBody>
      </p:sp>
      <p:sp>
        <p:nvSpPr>
          <p:cNvPr id="14" name="四角形: 角を丸くする 13">
            <a:extLst>
              <a:ext uri="{FF2B5EF4-FFF2-40B4-BE49-F238E27FC236}">
                <a16:creationId xmlns:a16="http://schemas.microsoft.com/office/drawing/2014/main" id="{26041ADC-8F17-4696-9111-628314C484D0}"/>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415169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297088"/>
            <a:ext cx="10058400" cy="565265"/>
          </a:xfrm>
        </p:spPr>
        <p:txBody>
          <a:bodyPr rtlCol="0">
            <a:normAutofit/>
          </a:bodyPr>
          <a:lstStyle/>
          <a:p>
            <a:pPr rtl="0"/>
            <a:r>
              <a:rPr lang="ja-JP" altLang="en-US" dirty="0"/>
              <a:t>なぜ「かけいぼっち」を作ろうとしたのか？</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1718628" y="1939405"/>
            <a:ext cx="6704012" cy="3601719"/>
          </a:xfrm>
        </p:spPr>
        <p:txBody>
          <a:bodyPr vert="horz" lIns="91440" tIns="45720" rIns="91440" bIns="45720" rtlCol="0" anchor="t">
            <a:normAutofit/>
          </a:bodyPr>
          <a:lstStyle/>
          <a:p>
            <a:pPr algn="l" rtl="0">
              <a:lnSpc>
                <a:spcPct val="100000"/>
              </a:lnSpc>
            </a:pPr>
            <a:r>
              <a:rPr lang="en-US" altLang="ja-JP" sz="1600" dirty="0"/>
              <a:t>【</a:t>
            </a:r>
            <a:r>
              <a:rPr lang="ja-JP" altLang="en-US" sz="1600" dirty="0"/>
              <a:t>今回の開発の条件</a:t>
            </a:r>
            <a:r>
              <a:rPr lang="en-US" altLang="ja-JP" sz="1600" dirty="0"/>
              <a:t>】</a:t>
            </a:r>
          </a:p>
          <a:p>
            <a:pPr marL="285750" indent="-285750" algn="l" rtl="0">
              <a:lnSpc>
                <a:spcPct val="100000"/>
              </a:lnSpc>
              <a:buFont typeface="Arial" panose="020B0604020202020204" pitchFamily="34" charset="0"/>
              <a:buChar char="•"/>
            </a:pPr>
            <a:r>
              <a:rPr lang="ja-JP" altLang="en-US" sz="1600" dirty="0"/>
              <a:t>毎日、会社で仕事をしている社会人</a:t>
            </a:r>
            <a:endParaRPr lang="en-US" altLang="ja-JP" sz="1600" dirty="0"/>
          </a:p>
          <a:p>
            <a:pPr marL="285750" indent="-285750" algn="l" rtl="0">
              <a:lnSpc>
                <a:spcPct val="100000"/>
              </a:lnSpc>
              <a:buFont typeface="Arial" panose="020B0604020202020204" pitchFamily="34" charset="0"/>
              <a:buChar char="•"/>
            </a:pPr>
            <a:r>
              <a:rPr lang="ja-JP" altLang="en-US" sz="1600" dirty="0"/>
              <a:t>ほぼ毎日利用するものを作る（時間は問わない）</a:t>
            </a:r>
            <a:endParaRPr lang="en-US" altLang="ja-JP" sz="1600" dirty="0"/>
          </a:p>
          <a:p>
            <a:pPr marL="285750" indent="-285750" algn="l" rtl="0">
              <a:lnSpc>
                <a:spcPct val="100000"/>
              </a:lnSpc>
              <a:buFont typeface="Arial" panose="020B0604020202020204" pitchFamily="34" charset="0"/>
              <a:buChar char="•"/>
            </a:pPr>
            <a:r>
              <a:rPr lang="ja-JP" altLang="en-US" sz="1600" dirty="0"/>
              <a:t> システムにアクセスするきっかけを明確にする</a:t>
            </a:r>
            <a:endParaRPr lang="en-US" altLang="ja-JP" sz="1600" dirty="0"/>
          </a:p>
          <a:p>
            <a:pPr algn="l" rtl="0">
              <a:lnSpc>
                <a:spcPct val="100000"/>
              </a:lnSpc>
            </a:pPr>
            <a:endParaRPr lang="en-US" altLang="ja-JP" sz="800" dirty="0"/>
          </a:p>
          <a:p>
            <a:pPr rtl="0">
              <a:lnSpc>
                <a:spcPct val="100000"/>
              </a:lnSpc>
            </a:pPr>
            <a:r>
              <a:rPr lang="ja-JP" altLang="en-US" sz="1600" u="sng" dirty="0"/>
              <a:t>カレンダー</a:t>
            </a:r>
            <a:r>
              <a:rPr lang="ja-JP" altLang="en-US" sz="1600" dirty="0"/>
              <a:t>を使うアプリであれば使用頻度高い</a:t>
            </a:r>
            <a:endParaRPr lang="en-US" altLang="ja-JP" sz="1600" dirty="0"/>
          </a:p>
          <a:p>
            <a:pPr rtl="0">
              <a:lnSpc>
                <a:spcPct val="100000"/>
              </a:lnSpc>
            </a:pPr>
            <a:endParaRPr lang="en-US" altLang="ja-JP" sz="800" dirty="0"/>
          </a:p>
          <a:p>
            <a:pPr rtl="0">
              <a:lnSpc>
                <a:spcPct val="100000"/>
              </a:lnSpc>
            </a:pPr>
            <a:r>
              <a:rPr lang="ja-JP" altLang="en-US" sz="1600" dirty="0"/>
              <a:t>新社会人になってもらえる額が増えると同時に</a:t>
            </a:r>
            <a:r>
              <a:rPr lang="ja-JP" altLang="en-US" sz="1600" u="sng" dirty="0"/>
              <a:t>お金の管理</a:t>
            </a:r>
            <a:r>
              <a:rPr lang="ja-JP" altLang="en-US" sz="1600" dirty="0"/>
              <a:t>の大切さに気付いた</a:t>
            </a:r>
            <a:endParaRPr lang="en-US" altLang="ja-JP" sz="1600" dirty="0"/>
          </a:p>
          <a:p>
            <a:pPr algn="l" rtl="0"/>
            <a:endParaRPr lang="en-US" altLang="ja-JP" sz="1800" dirty="0"/>
          </a:p>
        </p:txBody>
      </p:sp>
      <p:pic>
        <p:nvPicPr>
          <p:cNvPr id="5" name="グラフィックス 4" descr="思案中の吹き出し 枠線">
            <a:extLst>
              <a:ext uri="{FF2B5EF4-FFF2-40B4-BE49-F238E27FC236}">
                <a16:creationId xmlns:a16="http://schemas.microsoft.com/office/drawing/2014/main" id="{15337C5A-8E63-4E40-8062-28269F48B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4160" y="1551408"/>
            <a:ext cx="3241040" cy="3241040"/>
          </a:xfrm>
          <a:prstGeom prst="rect">
            <a:avLst/>
          </a:prstGeom>
        </p:spPr>
      </p:pic>
      <p:sp>
        <p:nvSpPr>
          <p:cNvPr id="4" name="矢印: 下 3">
            <a:extLst>
              <a:ext uri="{FF2B5EF4-FFF2-40B4-BE49-F238E27FC236}">
                <a16:creationId xmlns:a16="http://schemas.microsoft.com/office/drawing/2014/main" id="{04801351-F38D-465D-B5C1-703D08DAE7B2}"/>
              </a:ext>
            </a:extLst>
          </p:cNvPr>
          <p:cNvSpPr/>
          <p:nvPr/>
        </p:nvSpPr>
        <p:spPr>
          <a:xfrm>
            <a:off x="3762952" y="4733289"/>
            <a:ext cx="2257425" cy="565265"/>
          </a:xfrm>
          <a:prstGeom prst="downArrow">
            <a:avLst>
              <a:gd name="adj1" fmla="val 41899"/>
              <a:gd name="adj2" fmla="val 6258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7375F75-1620-4E01-B608-B52B63654EEE}"/>
              </a:ext>
            </a:extLst>
          </p:cNvPr>
          <p:cNvSpPr txBox="1"/>
          <p:nvPr/>
        </p:nvSpPr>
        <p:spPr>
          <a:xfrm>
            <a:off x="2478664" y="5429938"/>
            <a:ext cx="4826000" cy="461665"/>
          </a:xfrm>
          <a:prstGeom prst="rect">
            <a:avLst/>
          </a:prstGeom>
          <a:noFill/>
        </p:spPr>
        <p:txBody>
          <a:bodyPr wrap="square" rtlCol="0">
            <a:spAutoFit/>
          </a:bodyPr>
          <a:lstStyle/>
          <a:p>
            <a:pPr algn="ctr"/>
            <a:r>
              <a:rPr kumimoji="1" lang="ja-JP" altLang="en-US" sz="2400" b="1" dirty="0">
                <a:solidFill>
                  <a:srgbClr val="4D748C"/>
                </a:solidFill>
                <a:latin typeface="Meiryo UI" panose="020B0604030504040204" pitchFamily="50" charset="-128"/>
                <a:ea typeface="Meiryo UI" panose="020B0604030504040204" pitchFamily="50" charset="-128"/>
              </a:rPr>
              <a:t>家計簿アプリ</a:t>
            </a:r>
          </a:p>
        </p:txBody>
      </p:sp>
      <p:pic>
        <p:nvPicPr>
          <p:cNvPr id="14" name="グラフィックス 13" descr="追加 単色塗りつぶし">
            <a:extLst>
              <a:ext uri="{FF2B5EF4-FFF2-40B4-BE49-F238E27FC236}">
                <a16:creationId xmlns:a16="http://schemas.microsoft.com/office/drawing/2014/main" id="{87BADBF1-DD52-4B56-B665-815BE16BDB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3450" y="3971925"/>
            <a:ext cx="342900" cy="342900"/>
          </a:xfrm>
          <a:prstGeom prst="rect">
            <a:avLst/>
          </a:prstGeom>
        </p:spPr>
      </p:pic>
    </p:spTree>
    <p:extLst>
      <p:ext uri="{BB962C8B-B14F-4D97-AF65-F5344CB8AC3E}">
        <p14:creationId xmlns:p14="http://schemas.microsoft.com/office/powerpoint/2010/main" val="40785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ja-JP" altLang="en-US" dirty="0"/>
              <a:t>開発演習で学んだこと</a:t>
            </a:r>
          </a:p>
        </p:txBody>
      </p:sp>
      <p:sp>
        <p:nvSpPr>
          <p:cNvPr id="10" name="テキスト ボックス 9">
            <a:extLst>
              <a:ext uri="{FF2B5EF4-FFF2-40B4-BE49-F238E27FC236}">
                <a16:creationId xmlns:a16="http://schemas.microsoft.com/office/drawing/2014/main" id="{D6B84FB9-BF03-435A-82EA-2C0C3009381F}"/>
              </a:ext>
            </a:extLst>
          </p:cNvPr>
          <p:cNvSpPr txBox="1"/>
          <p:nvPr/>
        </p:nvSpPr>
        <p:spPr>
          <a:xfrm>
            <a:off x="1442466" y="2877919"/>
            <a:ext cx="9387459" cy="1754326"/>
          </a:xfrm>
          <a:prstGeom prst="rect">
            <a:avLst/>
          </a:prstGeom>
          <a:noFill/>
        </p:spPr>
        <p:txBody>
          <a:bodyPr wrap="square" rtlCol="0">
            <a:spAutoFit/>
          </a:bodyPr>
          <a:lstStyle/>
          <a:p>
            <a:r>
              <a:rPr lang="ja-JP" altLang="en-US" dirty="0"/>
              <a:t>結果、何を学んでどうなった のか」</a:t>
            </a:r>
            <a:endParaRPr lang="en-US" altLang="ja-JP" dirty="0"/>
          </a:p>
          <a:p>
            <a:r>
              <a:rPr kumimoji="1" lang="ja-JP" altLang="en-US" dirty="0"/>
              <a:t>→何を学び、どう成長して、どんな失敗があったのか。 </a:t>
            </a:r>
          </a:p>
          <a:p>
            <a:r>
              <a:rPr kumimoji="1" lang="ja-JP" altLang="en-US" dirty="0"/>
              <a:t>→今後にどう活かせるのか、具体的に。 </a:t>
            </a:r>
          </a:p>
          <a:p>
            <a:r>
              <a:rPr kumimoji="1" lang="ja-JP" altLang="en-US" dirty="0"/>
              <a:t>→ここは反省点なども踏まえて、今後に繋がるなら失敗談でもいい。 </a:t>
            </a:r>
          </a:p>
          <a:p>
            <a:r>
              <a:rPr kumimoji="1" lang="ja-JP" altLang="en-US" dirty="0"/>
              <a:t>→失敗したのは悪くない。失敗したと気づけていないのは問題。 </a:t>
            </a:r>
          </a:p>
          <a:p>
            <a:r>
              <a:rPr kumimoji="1" lang="ja-JP" altLang="en-US" dirty="0"/>
              <a:t>→チームとしての内容と、個人としての内容は違ってくる。</a:t>
            </a:r>
          </a:p>
        </p:txBody>
      </p:sp>
      <p:sp>
        <p:nvSpPr>
          <p:cNvPr id="19" name="四角形: 角を丸くする 18">
            <a:extLst>
              <a:ext uri="{FF2B5EF4-FFF2-40B4-BE49-F238E27FC236}">
                <a16:creationId xmlns:a16="http://schemas.microsoft.com/office/drawing/2014/main" id="{CD4897C6-B7BB-46FC-AC59-729C12AE530B}"/>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15940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title"/>
          </p:nvPr>
        </p:nvSpPr>
        <p:spPr>
          <a:xfrm>
            <a:off x="3992880" y="2409952"/>
            <a:ext cx="4338319" cy="881888"/>
          </a:xfrm>
        </p:spPr>
        <p:txBody>
          <a:bodyPr rtlCol="0">
            <a:noAutofit/>
          </a:bodyPr>
          <a:lstStyle/>
          <a:p>
            <a:pPr rtl="0"/>
            <a:r>
              <a:rPr lang="ja-JP" altLang="en-US" dirty="0"/>
              <a:t>ご清聴</a:t>
            </a:r>
            <a:br>
              <a:rPr lang="en-US" altLang="ja-JP" dirty="0"/>
            </a:br>
            <a:r>
              <a:rPr lang="ja-JP" altLang="en-US" dirty="0"/>
              <a:t>ありがとうございました。</a:t>
            </a:r>
          </a:p>
        </p:txBody>
      </p:sp>
      <p:sp>
        <p:nvSpPr>
          <p:cNvPr id="3" name="コンテンツ プレースホルダー 2">
            <a:extLst>
              <a:ext uri="{FF2B5EF4-FFF2-40B4-BE49-F238E27FC236}">
                <a16:creationId xmlns:a16="http://schemas.microsoft.com/office/drawing/2014/main" id="{24AFFC60-19C3-4901-93F7-7AAF4C09F8C6}"/>
              </a:ext>
            </a:extLst>
          </p:cNvPr>
          <p:cNvSpPr>
            <a:spLocks noGrp="1"/>
          </p:cNvSpPr>
          <p:nvPr>
            <p:ph idx="1"/>
          </p:nvPr>
        </p:nvSpPr>
        <p:spPr>
          <a:xfrm>
            <a:off x="4724400" y="4206240"/>
            <a:ext cx="2743200" cy="2651760"/>
          </a:xfrm>
        </p:spPr>
        <p:txBody>
          <a:bodyPr rtlCol="0">
            <a:normAutofit/>
          </a:bodyPr>
          <a:lstStyle/>
          <a:p>
            <a:pPr rtl="0"/>
            <a:r>
              <a:rPr lang="ja-JP" altLang="en-US" sz="1900" dirty="0"/>
              <a:t>イフリート・</a:t>
            </a:r>
            <a:r>
              <a:rPr lang="en-US" altLang="ja-JP" sz="1900" dirty="0"/>
              <a:t>B</a:t>
            </a:r>
            <a:r>
              <a:rPr lang="ja-JP" altLang="en-US" sz="1900" dirty="0"/>
              <a:t>・ムラナカ​</a:t>
            </a:r>
            <a:endParaRPr lang="en-US" altLang="ja-JP" sz="1900" dirty="0"/>
          </a:p>
          <a:p>
            <a:pPr rtl="0"/>
            <a:endParaRPr lang="en-US" altLang="ja-JP" sz="900" dirty="0"/>
          </a:p>
          <a:p>
            <a:pPr rtl="0"/>
            <a:r>
              <a:rPr lang="ja-JP" altLang="en-US" sz="1400" dirty="0"/>
              <a:t>中村舞依子</a:t>
            </a:r>
            <a:endParaRPr lang="en-US" altLang="ja-JP" sz="1400" dirty="0"/>
          </a:p>
          <a:p>
            <a:pPr rtl="0"/>
            <a:r>
              <a:rPr lang="ja-JP" altLang="en-US" sz="1400" dirty="0"/>
              <a:t>小黒巧太郎</a:t>
            </a:r>
            <a:endParaRPr lang="en-US" altLang="ja-JP" sz="1400" dirty="0"/>
          </a:p>
          <a:p>
            <a:pPr rtl="0"/>
            <a:r>
              <a:rPr lang="ja-JP" altLang="en-US" sz="1400" dirty="0"/>
              <a:t>塙陽人</a:t>
            </a:r>
            <a:endParaRPr lang="en-US" altLang="ja-JP" sz="1400" dirty="0"/>
          </a:p>
          <a:p>
            <a:pPr rtl="0"/>
            <a:r>
              <a:rPr lang="ja-JP" altLang="en-US" sz="1400" dirty="0"/>
              <a:t>飯島柊香</a:t>
            </a:r>
            <a:endParaRPr lang="en-US" altLang="ja-JP" sz="1400" dirty="0"/>
          </a:p>
          <a:p>
            <a:pPr rtl="0"/>
            <a:r>
              <a:rPr lang="ja-JP" altLang="en-US" sz="1400" dirty="0"/>
              <a:t>池田虎之助</a:t>
            </a:r>
            <a:endParaRPr lang="en-US" altLang="ja-JP" sz="1400" dirty="0"/>
          </a:p>
          <a:p>
            <a:pPr rtl="0"/>
            <a:r>
              <a:rPr lang="ja-JP" altLang="en-US" sz="1400" dirty="0"/>
              <a:t>冨樫亘</a:t>
            </a:r>
          </a:p>
        </p:txBody>
      </p:sp>
    </p:spTree>
    <p:extLst>
      <p:ext uri="{BB962C8B-B14F-4D97-AF65-F5344CB8AC3E}">
        <p14:creationId xmlns:p14="http://schemas.microsoft.com/office/powerpoint/2010/main" val="22714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「かけいぼっち」の想定利用者</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5010152" y="2276476"/>
            <a:ext cx="5238750" cy="3324224"/>
          </a:xfrm>
        </p:spPr>
        <p:txBody>
          <a:bodyPr vert="horz" lIns="91440" tIns="45720" rIns="91440" bIns="45720" rtlCol="0" anchor="t">
            <a:normAutofit/>
          </a:bodyPr>
          <a:lstStyle/>
          <a:p>
            <a:pPr marL="285750" indent="-285750" algn="l" rtl="0">
              <a:buFont typeface="Arial" panose="020B0604020202020204" pitchFamily="34" charset="0"/>
              <a:buChar char="•"/>
            </a:pPr>
            <a:r>
              <a:rPr lang="ja-JP" altLang="en-US" sz="1800" dirty="0"/>
              <a:t>貯金が苦手、もしくはできない</a:t>
            </a:r>
            <a:endParaRPr lang="en-US" altLang="ja-JP" sz="1800" dirty="0"/>
          </a:p>
          <a:p>
            <a:pPr marL="285750" indent="-285750" algn="l" rtl="0">
              <a:buFont typeface="Arial" panose="020B0604020202020204" pitchFamily="34" charset="0"/>
              <a:buChar char="•"/>
            </a:pPr>
            <a:r>
              <a:rPr lang="ja-JP" altLang="en-US" sz="1800" dirty="0"/>
              <a:t>家計簿をつけることが苦手</a:t>
            </a:r>
            <a:endParaRPr lang="en-US" altLang="ja-JP" sz="1800" dirty="0"/>
          </a:p>
          <a:p>
            <a:pPr marL="285750" indent="-285750" algn="l" rtl="0">
              <a:buFont typeface="Arial" panose="020B0604020202020204" pitchFamily="34" charset="0"/>
              <a:buChar char="•"/>
            </a:pPr>
            <a:r>
              <a:rPr lang="ja-JP" altLang="en-US" sz="1800" dirty="0"/>
              <a:t>飽き性</a:t>
            </a:r>
            <a:endParaRPr lang="en-US" altLang="ja-JP" sz="1800" dirty="0"/>
          </a:p>
          <a:p>
            <a:pPr marL="285750" indent="-285750" algn="l" rtl="0">
              <a:buFont typeface="Arial" panose="020B0604020202020204" pitchFamily="34" charset="0"/>
              <a:buChar char="•"/>
            </a:pPr>
            <a:r>
              <a:rPr lang="ja-JP" altLang="en-US" sz="1800" dirty="0"/>
              <a:t>高額なものを買いたい、旅行をしたいなど貯金する目的がある</a:t>
            </a:r>
            <a:endParaRPr lang="en-US" altLang="ja-JP" sz="1800" dirty="0"/>
          </a:p>
          <a:p>
            <a:pPr marL="285750" indent="-285750" algn="l" rtl="0">
              <a:buFont typeface="Arial" panose="020B0604020202020204" pitchFamily="34" charset="0"/>
              <a:buChar char="•"/>
            </a:pPr>
            <a:r>
              <a:rPr lang="ja-JP" altLang="en-US" sz="1800" dirty="0"/>
              <a:t>コミュニケーション苦手</a:t>
            </a:r>
            <a:endParaRPr lang="en-US" altLang="ja-JP" sz="1800" dirty="0"/>
          </a:p>
          <a:p>
            <a:pPr marL="285750" indent="-285750" algn="l" rtl="0">
              <a:buFont typeface="Arial" panose="020B0604020202020204" pitchFamily="34" charset="0"/>
              <a:buChar char="•"/>
            </a:pPr>
            <a:r>
              <a:rPr lang="ja-JP" altLang="en-US" sz="1800" dirty="0"/>
              <a:t>承認欲求で満たされる性格</a:t>
            </a:r>
            <a:endParaRPr lang="en-US" altLang="ja-JP" sz="1800" dirty="0"/>
          </a:p>
          <a:p>
            <a:pPr marL="285750" indent="-285750" algn="l" rtl="0">
              <a:buFont typeface="Arial" panose="020B0604020202020204" pitchFamily="34" charset="0"/>
              <a:buChar char="•"/>
            </a:pPr>
            <a:r>
              <a:rPr lang="ja-JP" altLang="en-US" sz="1800" dirty="0"/>
              <a:t>寂しさを紛らわすような安心感（ペット等）がほしい</a:t>
            </a:r>
            <a:endParaRPr lang="en-US" altLang="ja-JP" sz="1800" dirty="0"/>
          </a:p>
          <a:p>
            <a:pPr marL="285750" indent="-285750" algn="l" rtl="0">
              <a:buFont typeface="Arial" panose="020B0604020202020204" pitchFamily="34" charset="0"/>
              <a:buChar char="•"/>
            </a:pPr>
            <a:r>
              <a:rPr lang="en-US" altLang="ja-JP" sz="1800" dirty="0"/>
              <a:t>30</a:t>
            </a:r>
            <a:r>
              <a:rPr lang="ja-JP" altLang="en-US" sz="1800" dirty="0"/>
              <a:t>歳未満の独身会社員</a:t>
            </a:r>
            <a:endParaRPr lang="en-US" altLang="ja-JP" sz="1800" dirty="0"/>
          </a:p>
        </p:txBody>
      </p:sp>
      <p:pic>
        <p:nvPicPr>
          <p:cNvPr id="11" name="グラフィックス 10" descr="男性 枠線">
            <a:extLst>
              <a:ext uri="{FF2B5EF4-FFF2-40B4-BE49-F238E27FC236}">
                <a16:creationId xmlns:a16="http://schemas.microsoft.com/office/drawing/2014/main" id="{899C2E25-4BCB-418D-82DF-D2B0FF448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0223" y="2914650"/>
            <a:ext cx="2528988" cy="2528988"/>
          </a:xfrm>
          <a:prstGeom prst="rect">
            <a:avLst/>
          </a:prstGeom>
        </p:spPr>
      </p:pic>
      <p:pic>
        <p:nvPicPr>
          <p:cNvPr id="5" name="グラフィックス 4" descr="豚の貯金箱 枠線">
            <a:extLst>
              <a:ext uri="{FF2B5EF4-FFF2-40B4-BE49-F238E27FC236}">
                <a16:creationId xmlns:a16="http://schemas.microsoft.com/office/drawing/2014/main" id="{18107C72-F869-4C4A-8FC5-CE1D15AE3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0173" y="2409825"/>
            <a:ext cx="762000" cy="762000"/>
          </a:xfrm>
          <a:prstGeom prst="rect">
            <a:avLst/>
          </a:prstGeom>
        </p:spPr>
      </p:pic>
      <p:pic>
        <p:nvPicPr>
          <p:cNvPr id="7" name="グラフィックス 6" descr="買い物袋 枠線">
            <a:extLst>
              <a:ext uri="{FF2B5EF4-FFF2-40B4-BE49-F238E27FC236}">
                <a16:creationId xmlns:a16="http://schemas.microsoft.com/office/drawing/2014/main" id="{8B5936B9-B963-4D57-9F51-FA4DF73B7C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6683" y="2209626"/>
            <a:ext cx="761999" cy="761999"/>
          </a:xfrm>
          <a:prstGeom prst="rect">
            <a:avLst/>
          </a:prstGeom>
        </p:spPr>
      </p:pic>
      <p:pic>
        <p:nvPicPr>
          <p:cNvPr id="10" name="グラフィックス 9" descr="コメント: ハート 枠線">
            <a:extLst>
              <a:ext uri="{FF2B5EF4-FFF2-40B4-BE49-F238E27FC236}">
                <a16:creationId xmlns:a16="http://schemas.microsoft.com/office/drawing/2014/main" id="{3C878832-9FFA-4021-B96E-29F1F6424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00175" y="4595714"/>
            <a:ext cx="761998" cy="761998"/>
          </a:xfrm>
          <a:prstGeom prst="rect">
            <a:avLst/>
          </a:prstGeom>
        </p:spPr>
      </p:pic>
      <p:pic>
        <p:nvPicPr>
          <p:cNvPr id="13" name="グラフィックス 12" descr="ハムスター 枠線">
            <a:extLst>
              <a:ext uri="{FF2B5EF4-FFF2-40B4-BE49-F238E27FC236}">
                <a16:creationId xmlns:a16="http://schemas.microsoft.com/office/drawing/2014/main" id="{BD9453C1-2D7D-44E6-8A27-7D603E80AB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1067" y="4595714"/>
            <a:ext cx="761998" cy="761998"/>
          </a:xfrm>
          <a:prstGeom prst="rect">
            <a:avLst/>
          </a:prstGeom>
        </p:spPr>
      </p:pic>
      <p:pic>
        <p:nvPicPr>
          <p:cNvPr id="15" name="グラフィックス 14" descr="追加 枠線">
            <a:extLst>
              <a:ext uri="{FF2B5EF4-FFF2-40B4-BE49-F238E27FC236}">
                <a16:creationId xmlns:a16="http://schemas.microsoft.com/office/drawing/2014/main" id="{E407A289-9A5E-4ECA-A94C-BD46BF61B4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767844">
            <a:off x="1170890" y="2256746"/>
            <a:ext cx="1068158" cy="1068158"/>
          </a:xfrm>
          <a:prstGeom prst="rect">
            <a:avLst/>
          </a:prstGeom>
        </p:spPr>
      </p:pic>
      <p:pic>
        <p:nvPicPr>
          <p:cNvPr id="17" name="グラフィックス 16" descr="離陸 枠線">
            <a:extLst>
              <a:ext uri="{FF2B5EF4-FFF2-40B4-BE49-F238E27FC236}">
                <a16:creationId xmlns:a16="http://schemas.microsoft.com/office/drawing/2014/main" id="{3BB1CA54-2775-4745-8A0B-7B8EB17B9A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69611" y="2783571"/>
            <a:ext cx="761998" cy="761998"/>
          </a:xfrm>
          <a:prstGeom prst="rect">
            <a:avLst/>
          </a:prstGeom>
        </p:spPr>
      </p:pic>
    </p:spTree>
    <p:extLst>
      <p:ext uri="{BB962C8B-B14F-4D97-AF65-F5344CB8AC3E}">
        <p14:creationId xmlns:p14="http://schemas.microsoft.com/office/powerpoint/2010/main" val="368691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「かけいぼっち」の概要</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461195" y="3548340"/>
            <a:ext cx="3018663" cy="2138086"/>
          </a:xfrm>
        </p:spPr>
        <p:txBody>
          <a:bodyPr vert="horz" lIns="91440" tIns="45720" rIns="91440" bIns="45720" rtlCol="0" anchor="t">
            <a:normAutofit/>
          </a:bodyPr>
          <a:lstStyle/>
          <a:p>
            <a:pPr algn="l" rtl="0"/>
            <a:r>
              <a:rPr lang="ja-JP" altLang="en-US" dirty="0"/>
              <a:t>目標のもののために</a:t>
            </a:r>
            <a:r>
              <a:rPr lang="ja-JP" altLang="en-US" u="sng" dirty="0"/>
              <a:t>貯金することを目的</a:t>
            </a:r>
            <a:r>
              <a:rPr lang="ja-JP" altLang="en-US" dirty="0"/>
              <a:t>とした家計簿機能。目標物、目標の金額、期間、収入の変動費総額を入力するだけで、現時点の貯金達成度や一日に使用できる金額を自動で計算して教えてくれる。また、カテゴリー別の支出合計が一目で分かるグラフもあり、管理が簡単。</a:t>
            </a:r>
            <a:endParaRPr lang="en-US" altLang="ja-JP" dirty="0"/>
          </a:p>
        </p:txBody>
      </p:sp>
      <p:sp>
        <p:nvSpPr>
          <p:cNvPr id="13" name="コンテンツ プレースホルダー 12">
            <a:extLst>
              <a:ext uri="{FF2B5EF4-FFF2-40B4-BE49-F238E27FC236}">
                <a16:creationId xmlns:a16="http://schemas.microsoft.com/office/drawing/2014/main" id="{391CD11A-AD36-4E45-855A-2546C295CEBC}"/>
              </a:ext>
            </a:extLst>
          </p:cNvPr>
          <p:cNvSpPr>
            <a:spLocks noGrp="1"/>
          </p:cNvSpPr>
          <p:nvPr>
            <p:ph idx="16"/>
          </p:nvPr>
        </p:nvSpPr>
        <p:spPr>
          <a:xfrm>
            <a:off x="6712144" y="3548340"/>
            <a:ext cx="3018663" cy="1938059"/>
          </a:xfrm>
        </p:spPr>
        <p:txBody>
          <a:bodyPr rtlCol="0">
            <a:normAutofit/>
          </a:bodyPr>
          <a:lstStyle/>
          <a:p>
            <a:pPr algn="l" rtl="0"/>
            <a:r>
              <a:rPr lang="ja-JP" altLang="en-US" u="sng" dirty="0"/>
              <a:t>毎日続けて記録してもらうことを目的</a:t>
            </a:r>
            <a:r>
              <a:rPr lang="ja-JP" altLang="en-US" dirty="0"/>
              <a:t>としたキャラクター育成機能。達成状況やログイン状況によって、キャラクターの着せ替えアイテムの購入や病気の治療に使えるポイントが貰える。定期的にログインしないとキャラクターが死んでしまうので、毎日家計簿をつける習慣がつく。</a:t>
            </a:r>
            <a:endParaRPr lang="en-US" altLang="ja-JP" dirty="0"/>
          </a:p>
          <a:p>
            <a:pPr algn="l" rtl="0"/>
            <a:endParaRPr lang="ja-JP" altLang="en-US" dirty="0"/>
          </a:p>
        </p:txBody>
      </p:sp>
      <p:pic>
        <p:nvPicPr>
          <p:cNvPr id="8" name="グラフィックス 7" descr="豚の貯金箱 枠線">
            <a:extLst>
              <a:ext uri="{FF2B5EF4-FFF2-40B4-BE49-F238E27FC236}">
                <a16:creationId xmlns:a16="http://schemas.microsoft.com/office/drawing/2014/main" id="{F4824B8A-E2CA-4F7E-A787-00182686C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326" y="2549486"/>
            <a:ext cx="914400" cy="914400"/>
          </a:xfrm>
          <a:prstGeom prst="rect">
            <a:avLst/>
          </a:prstGeom>
        </p:spPr>
      </p:pic>
      <p:pic>
        <p:nvPicPr>
          <p:cNvPr id="14" name="グラフィックス 13" descr="ゲーム コントローラー 枠線">
            <a:extLst>
              <a:ext uri="{FF2B5EF4-FFF2-40B4-BE49-F238E27FC236}">
                <a16:creationId xmlns:a16="http://schemas.microsoft.com/office/drawing/2014/main" id="{D2F5BBA1-DB2E-4B0E-8C92-6617F9CA5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274" y="2549486"/>
            <a:ext cx="914400" cy="914400"/>
          </a:xfrm>
          <a:prstGeom prst="rect">
            <a:avLst/>
          </a:prstGeom>
        </p:spPr>
      </p:pic>
      <p:sp>
        <p:nvSpPr>
          <p:cNvPr id="15" name="テキスト ボックス 14">
            <a:extLst>
              <a:ext uri="{FF2B5EF4-FFF2-40B4-BE49-F238E27FC236}">
                <a16:creationId xmlns:a16="http://schemas.microsoft.com/office/drawing/2014/main" id="{58DFE0CC-D2B4-4EF2-89CB-E72FCF1B24C3}"/>
              </a:ext>
            </a:extLst>
          </p:cNvPr>
          <p:cNvSpPr txBox="1"/>
          <p:nvPr/>
        </p:nvSpPr>
        <p:spPr>
          <a:xfrm>
            <a:off x="2861246" y="2250805"/>
            <a:ext cx="2218563" cy="369332"/>
          </a:xfrm>
          <a:prstGeom prst="rect">
            <a:avLst/>
          </a:prstGeom>
          <a:noFill/>
        </p:spPr>
        <p:txBody>
          <a:bodyPr wrap="square" rtlCol="0">
            <a:spAutoFit/>
          </a:bodyPr>
          <a:lstStyle/>
          <a:p>
            <a:pPr algn="ctr"/>
            <a:r>
              <a:rPr kumimoji="1" lang="ja-JP" altLang="en-US" dirty="0"/>
              <a:t>家計簿機能</a:t>
            </a:r>
          </a:p>
        </p:txBody>
      </p:sp>
      <p:sp>
        <p:nvSpPr>
          <p:cNvPr id="19" name="テキスト ボックス 18">
            <a:extLst>
              <a:ext uri="{FF2B5EF4-FFF2-40B4-BE49-F238E27FC236}">
                <a16:creationId xmlns:a16="http://schemas.microsoft.com/office/drawing/2014/main" id="{E3C2B1B2-914E-4B6F-ADA8-036B495C4A89}"/>
              </a:ext>
            </a:extLst>
          </p:cNvPr>
          <p:cNvSpPr txBox="1"/>
          <p:nvPr/>
        </p:nvSpPr>
        <p:spPr>
          <a:xfrm>
            <a:off x="7112192" y="2250805"/>
            <a:ext cx="2218563" cy="369332"/>
          </a:xfrm>
          <a:prstGeom prst="rect">
            <a:avLst/>
          </a:prstGeom>
          <a:noFill/>
        </p:spPr>
        <p:txBody>
          <a:bodyPr wrap="square" rtlCol="0">
            <a:spAutoFit/>
          </a:bodyPr>
          <a:lstStyle/>
          <a:p>
            <a:pPr algn="ctr"/>
            <a:r>
              <a:rPr kumimoji="1" lang="ja-JP" altLang="en-US" dirty="0"/>
              <a:t>育成ゲーム機能</a:t>
            </a:r>
          </a:p>
        </p:txBody>
      </p:sp>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「かけいぼっち」を利用することで得られる効果</a:t>
            </a:r>
          </a:p>
        </p:txBody>
      </p:sp>
      <p:sp>
        <p:nvSpPr>
          <p:cNvPr id="10" name="テキスト ボックス 9">
            <a:extLst>
              <a:ext uri="{FF2B5EF4-FFF2-40B4-BE49-F238E27FC236}">
                <a16:creationId xmlns:a16="http://schemas.microsoft.com/office/drawing/2014/main" id="{6B3AD125-C502-4B1B-A9F8-1F0137D9C0E2}"/>
              </a:ext>
            </a:extLst>
          </p:cNvPr>
          <p:cNvSpPr txBox="1"/>
          <p:nvPr/>
        </p:nvSpPr>
        <p:spPr>
          <a:xfrm>
            <a:off x="1685924" y="3080165"/>
            <a:ext cx="8820151" cy="2277547"/>
          </a:xfrm>
          <a:prstGeom prst="rect">
            <a:avLst/>
          </a:prstGeom>
          <a:noFill/>
        </p:spPr>
        <p:txBody>
          <a:bodyPr wrap="square" rtlCol="0">
            <a:spAutoFit/>
          </a:bodyPr>
          <a:lstStyle/>
          <a:p>
            <a:r>
              <a:rPr lang="ja-JP" altLang="en-US" sz="2800" dirty="0"/>
              <a:t>・目標のために</a:t>
            </a:r>
            <a:r>
              <a:rPr lang="ja-JP" altLang="en-US" sz="3200" b="1" dirty="0"/>
              <a:t>前向きに仕事ができるようになる</a:t>
            </a:r>
            <a:endParaRPr lang="en-US" altLang="ja-JP" sz="3200" b="1" dirty="0"/>
          </a:p>
          <a:p>
            <a:r>
              <a:rPr lang="ja-JP" altLang="en-US" sz="2800" b="1" dirty="0"/>
              <a:t> </a:t>
            </a:r>
            <a:endParaRPr lang="en-US" altLang="ja-JP" sz="2800" b="1" dirty="0"/>
          </a:p>
          <a:p>
            <a:r>
              <a:rPr lang="ja-JP" altLang="en-US" sz="2800" dirty="0"/>
              <a:t>・目標を達成して</a:t>
            </a:r>
            <a:r>
              <a:rPr lang="ja-JP" altLang="en-US" sz="3200" b="1" dirty="0"/>
              <a:t>同僚にドヤ顔できる</a:t>
            </a:r>
            <a:endParaRPr lang="en-US" altLang="ja-JP" sz="3200" b="1" dirty="0"/>
          </a:p>
          <a:p>
            <a:endParaRPr kumimoji="1" lang="en-US" altLang="ja-JP" sz="3200" b="1" dirty="0"/>
          </a:p>
          <a:p>
            <a:endParaRPr kumimoji="1" lang="ja-JP" altLang="en-US" dirty="0"/>
          </a:p>
        </p:txBody>
      </p:sp>
      <p:pic>
        <p:nvPicPr>
          <p:cNvPr id="12" name="グラフィックス 11" descr="星 枠線">
            <a:extLst>
              <a:ext uri="{FF2B5EF4-FFF2-40B4-BE49-F238E27FC236}">
                <a16:creationId xmlns:a16="http://schemas.microsoft.com/office/drawing/2014/main" id="{1EBD7D5D-5ADA-4344-9F34-0361EB9951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0254" y="3431970"/>
            <a:ext cx="1464946" cy="1464946"/>
          </a:xfrm>
          <a:prstGeom prst="rect">
            <a:avLst/>
          </a:prstGeom>
        </p:spPr>
      </p:pic>
      <p:pic>
        <p:nvPicPr>
          <p:cNvPr id="18" name="グラフィックス 17" descr="ユーザー 枠線">
            <a:extLst>
              <a:ext uri="{FF2B5EF4-FFF2-40B4-BE49-F238E27FC236}">
                <a16:creationId xmlns:a16="http://schemas.microsoft.com/office/drawing/2014/main" id="{C5B4FF14-2ECA-4BB2-B0C3-08FF1AD0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2955" y="3845356"/>
            <a:ext cx="2103120" cy="2103120"/>
          </a:xfrm>
          <a:prstGeom prst="rect">
            <a:avLst/>
          </a:prstGeom>
        </p:spPr>
      </p:pic>
    </p:spTree>
    <p:extLst>
      <p:ext uri="{BB962C8B-B14F-4D97-AF65-F5344CB8AC3E}">
        <p14:creationId xmlns:p14="http://schemas.microsoft.com/office/powerpoint/2010/main" val="24783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rtlCol="0">
            <a:normAutofit/>
          </a:bodyPr>
          <a:lstStyle/>
          <a:p>
            <a:pPr rtl="0"/>
            <a:r>
              <a:rPr lang="ja-JP" altLang="en-US" b="1" dirty="0">
                <a:ln w="22225">
                  <a:solidFill>
                    <a:schemeClr val="accent2"/>
                  </a:solidFill>
                  <a:prstDash val="solid"/>
                </a:ln>
                <a:solidFill>
                  <a:schemeClr val="accent2">
                    <a:lumMod val="40000"/>
                    <a:lumOff val="60000"/>
                  </a:schemeClr>
                </a:solidFill>
              </a:rPr>
              <a:t>機能の紹介</a:t>
            </a:r>
          </a:p>
        </p:txBody>
      </p:sp>
      <p:sp>
        <p:nvSpPr>
          <p:cNvPr id="5" name="図プレースホルダー 4">
            <a:extLst>
              <a:ext uri="{FF2B5EF4-FFF2-40B4-BE49-F238E27FC236}">
                <a16:creationId xmlns:a16="http://schemas.microsoft.com/office/drawing/2014/main" id="{514C7AA7-FE17-439C-AB83-87924B00488A}"/>
              </a:ext>
            </a:extLst>
          </p:cNvPr>
          <p:cNvSpPr>
            <a:spLocks noGrp="1"/>
          </p:cNvSpPr>
          <p:nvPr>
            <p:ph type="pic" sz="quarter" idx="14"/>
          </p:nvPr>
        </p:nvSpPr>
        <p:spPr>
          <a:xfrm>
            <a:off x="0" y="0"/>
            <a:ext cx="6181344" cy="6858000"/>
          </a:xfrm>
          <a:solidFill>
            <a:schemeClr val="accent5">
              <a:lumMod val="90000"/>
            </a:schemeClr>
          </a:solidFill>
        </p:spPr>
      </p:sp>
      <p:sp>
        <p:nvSpPr>
          <p:cNvPr id="3" name="図プレースホルダー 2">
            <a:extLst>
              <a:ext uri="{FF2B5EF4-FFF2-40B4-BE49-F238E27FC236}">
                <a16:creationId xmlns:a16="http://schemas.microsoft.com/office/drawing/2014/main" id="{CA2560F9-A8F0-458B-9690-4F6CDB92ABF4}"/>
              </a:ext>
            </a:extLst>
          </p:cNvPr>
          <p:cNvSpPr>
            <a:spLocks noGrp="1"/>
          </p:cNvSpPr>
          <p:nvPr>
            <p:ph type="pic" sz="quarter" idx="15"/>
          </p:nvPr>
        </p:nvSpPr>
        <p:spPr/>
      </p:sp>
    </p:spTree>
    <p:extLst>
      <p:ext uri="{BB962C8B-B14F-4D97-AF65-F5344CB8AC3E}">
        <p14:creationId xmlns:p14="http://schemas.microsoft.com/office/powerpoint/2010/main" val="211442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9218D838-B7E3-482A-9ECD-927BE993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966893774"/>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11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ADC66713-EF57-4979-ADB6-F8903C9DD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760129072"/>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31419559"/>
      </p:ext>
    </p:extLst>
  </p:cSld>
  <p:clrMapOvr>
    <a:masterClrMapping/>
  </p:clrMapOvr>
</p:sld>
</file>

<file path=ppt/theme/theme1.xml><?xml version="1.0" encoding="utf-8"?>
<a:theme xmlns:a="http://schemas.openxmlformats.org/drawingml/2006/main" name="Office テーマ">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5_TF10081922_Win32" id="{03680DBF-1F88-442B-AE71-7276A1FA905C}" vid="{B91AD4AB-58FD-41B1-A7A5-6986444032F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{08816E2D-BE6F-474A-A64D-6444B6617657}tf10081922_win32</Template>
  <TotalTime>896</TotalTime>
  <Words>1661</Words>
  <Application>Microsoft Office PowerPoint</Application>
  <PresentationFormat>ワイド画面</PresentationFormat>
  <Paragraphs>240</Paragraphs>
  <Slides>31</Slides>
  <Notes>31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Meiryo UI</vt:lpstr>
      <vt:lpstr>Arial</vt:lpstr>
      <vt:lpstr>Quire Sans Pro Light</vt:lpstr>
      <vt:lpstr>Tisa Offc Serif Pro</vt:lpstr>
      <vt:lpstr>Office テーマ</vt:lpstr>
      <vt:lpstr>家計簿アプリ 『かけいぼっち』</vt:lpstr>
      <vt:lpstr>プロダクト紹介</vt:lpstr>
      <vt:lpstr>なぜ「かけいぼっち」を作ろうとしたのか？</vt:lpstr>
      <vt:lpstr>「かけいぼっち」の想定利用者</vt:lpstr>
      <vt:lpstr>「かけいぼっち」の概要</vt:lpstr>
      <vt:lpstr>「かけいぼっち」を利用することで得られる効果</vt:lpstr>
      <vt:lpstr>機能の紹介</vt:lpstr>
      <vt:lpstr>家計簿機能</vt:lpstr>
      <vt:lpstr>家計簿機能</vt:lpstr>
      <vt:lpstr>PowerPoint プレゼンテーション</vt:lpstr>
      <vt:lpstr>家計簿機能</vt:lpstr>
      <vt:lpstr>PowerPoint プレゼンテーション</vt:lpstr>
      <vt:lpstr>PowerPoint プレゼンテーション</vt:lpstr>
      <vt:lpstr>PowerPoint プレゼンテーション</vt:lpstr>
      <vt:lpstr>家計簿機能</vt:lpstr>
      <vt:lpstr>PowerPoint プレゼンテーション</vt:lpstr>
      <vt:lpstr>家計簿機能</vt:lpstr>
      <vt:lpstr>PowerPoint プレゼンテーション</vt:lpstr>
      <vt:lpstr>育成ゲーム機能</vt:lpstr>
      <vt:lpstr>育成ゲーム機能</vt:lpstr>
      <vt:lpstr>PowerPoint プレゼンテーション</vt:lpstr>
      <vt:lpstr>PowerPoint プレゼンテーション</vt:lpstr>
      <vt:lpstr>育成ゲーム機能</vt:lpstr>
      <vt:lpstr>PowerPoint プレゼンテーション</vt:lpstr>
      <vt:lpstr>育成ゲーム機能</vt:lpstr>
      <vt:lpstr>PowerPoint プレゼンテーション</vt:lpstr>
      <vt:lpstr>ここまで我々のプロダクトについて話してきましたが、、、</vt:lpstr>
      <vt:lpstr> 今回惜しくも実装できなかった機能 </vt:lpstr>
      <vt:lpstr>苦労した点とその克服方法</vt:lpstr>
      <vt:lpstr>開発演習で学んだこと</vt:lpstr>
      <vt:lpstr>ご清聴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家計簿アプリ 『かけいぼっち』</dc:title>
  <dc:creator>飯島柊香</dc:creator>
  <cp:lastModifiedBy>飯島柊香</cp:lastModifiedBy>
  <cp:revision>27</cp:revision>
  <dcterms:created xsi:type="dcterms:W3CDTF">2023-06-27T05:45:38Z</dcterms:created>
  <dcterms:modified xsi:type="dcterms:W3CDTF">2023-06-28T04:49:41Z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